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634" y="-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937-8F12-4B6E-A7F8-4DE7D961832C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1965-7160-4AEA-8F88-340CE2F3CE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937-8F12-4B6E-A7F8-4DE7D961832C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1965-7160-4AEA-8F88-340CE2F3CE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937-8F12-4B6E-A7F8-4DE7D961832C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1965-7160-4AEA-8F88-340CE2F3CE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937-8F12-4B6E-A7F8-4DE7D961832C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1965-7160-4AEA-8F88-340CE2F3CE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937-8F12-4B6E-A7F8-4DE7D961832C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1965-7160-4AEA-8F88-340CE2F3CE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937-8F12-4B6E-A7F8-4DE7D961832C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1965-7160-4AEA-8F88-340CE2F3CE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937-8F12-4B6E-A7F8-4DE7D961832C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1965-7160-4AEA-8F88-340CE2F3CE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937-8F12-4B6E-A7F8-4DE7D961832C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1965-7160-4AEA-8F88-340CE2F3CE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937-8F12-4B6E-A7F8-4DE7D961832C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1965-7160-4AEA-8F88-340CE2F3CE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937-8F12-4B6E-A7F8-4DE7D961832C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1965-7160-4AEA-8F88-340CE2F3CE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D937-8F12-4B6E-A7F8-4DE7D961832C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1965-7160-4AEA-8F88-340CE2F3CEA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9D937-8F12-4B6E-A7F8-4DE7D961832C}" type="datetimeFigureOut">
              <a:rPr lang="it-IT" smtClean="0"/>
              <a:pPr/>
              <a:t>11/11/2021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51965-7160-4AEA-8F88-340CE2F3CEA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2000232" y="1142990"/>
            <a:ext cx="6486516" cy="1102519"/>
          </a:xfrm>
        </p:spPr>
        <p:txBody>
          <a:bodyPr>
            <a:normAutofit fontScale="90000"/>
          </a:bodyPr>
          <a:lstStyle/>
          <a:p>
            <a:pPr algn="l"/>
            <a:r>
              <a:rPr lang="it-IT" dirty="0" smtClean="0"/>
              <a:t>Gran Bretagna </a:t>
            </a:r>
            <a:br>
              <a:rPr lang="it-IT" dirty="0" smtClean="0"/>
            </a:br>
            <a:r>
              <a:rPr lang="it-IT" dirty="0" smtClean="0"/>
              <a:t>                             e Francia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i="1" dirty="0">
                <a:solidFill>
                  <a:schemeClr val="tx1"/>
                </a:solidFill>
              </a:rPr>
              <a:t>t</a:t>
            </a:r>
            <a:r>
              <a:rPr lang="it-IT" i="1" dirty="0" smtClean="0">
                <a:solidFill>
                  <a:schemeClr val="tx1"/>
                </a:solidFill>
              </a:rPr>
              <a:t>ra monarchia costituzionale e assolutismo</a:t>
            </a:r>
            <a:endParaRPr lang="it-IT" i="1" dirty="0">
              <a:solidFill>
                <a:schemeClr val="tx1"/>
              </a:solidFill>
            </a:endParaRPr>
          </a:p>
        </p:txBody>
      </p:sp>
      <p:pic>
        <p:nvPicPr>
          <p:cNvPr id="11268" name="Picture 4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7358082" y="500048"/>
            <a:ext cx="1571393" cy="2357454"/>
          </a:xfrm>
          <a:prstGeom prst="rect">
            <a:avLst/>
          </a:prstGeom>
          <a:noFill/>
        </p:spPr>
      </p:pic>
      <p:pic>
        <p:nvPicPr>
          <p:cNvPr id="11270" name="Picture 6" descr="Visualizza immagine di origine"/>
          <p:cNvPicPr>
            <a:picLocks noChangeAspect="1" noChangeArrowheads="1"/>
          </p:cNvPicPr>
          <p:nvPr/>
        </p:nvPicPr>
        <p:blipFill>
          <a:blip r:embed="rId3" cstate="print">
            <a:lum bright="10000" contrast="20000"/>
          </a:blip>
          <a:srcRect/>
          <a:stretch>
            <a:fillRect/>
          </a:stretch>
        </p:blipFill>
        <p:spPr bwMode="auto">
          <a:xfrm>
            <a:off x="214282" y="785800"/>
            <a:ext cx="1625322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57356" y="214296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Carlo I Stuart (1625-49)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1785918" y="1214428"/>
            <a:ext cx="2500330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000" b="1" dirty="0" smtClean="0"/>
              <a:t>Guerra dei Trent’anni</a:t>
            </a:r>
            <a:r>
              <a:rPr lang="it-IT" sz="2000" dirty="0" smtClean="0"/>
              <a:t>:</a:t>
            </a:r>
          </a:p>
          <a:p>
            <a:pPr lvl="0"/>
            <a:r>
              <a:rPr lang="it-IT" sz="2000" dirty="0" smtClean="0"/>
              <a:t>- Serve </a:t>
            </a:r>
            <a:r>
              <a:rPr lang="it-IT" sz="2000" b="1" dirty="0" smtClean="0"/>
              <a:t>denaro</a:t>
            </a:r>
            <a:endParaRPr lang="it-IT" sz="2000" b="1" dirty="0"/>
          </a:p>
        </p:txBody>
      </p:sp>
      <p:sp>
        <p:nvSpPr>
          <p:cNvPr id="16" name="Rettangolo 15"/>
          <p:cNvSpPr/>
          <p:nvPr/>
        </p:nvSpPr>
        <p:spPr>
          <a:xfrm>
            <a:off x="857224" y="2214560"/>
            <a:ext cx="4286280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000" b="1" dirty="0" smtClean="0"/>
              <a:t>Opposizione del Parlamento</a:t>
            </a:r>
            <a:r>
              <a:rPr lang="it-IT" sz="2000" dirty="0" smtClean="0"/>
              <a:t>:</a:t>
            </a:r>
          </a:p>
          <a:p>
            <a:pPr lvl="0"/>
            <a:r>
              <a:rPr lang="it-IT" sz="2000" dirty="0" smtClean="0"/>
              <a:t>- Vuole che Carlo abbandoni la politica assolutistica</a:t>
            </a:r>
            <a:endParaRPr lang="it-IT" sz="2000" dirty="0"/>
          </a:p>
        </p:txBody>
      </p:sp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285866"/>
            <a:ext cx="3479323" cy="2928958"/>
          </a:xfrm>
          <a:prstGeom prst="rect">
            <a:avLst/>
          </a:prstGeom>
          <a:noFill/>
        </p:spPr>
      </p:pic>
      <p:sp>
        <p:nvSpPr>
          <p:cNvPr id="7" name="Rettangolo 6"/>
          <p:cNvSpPr/>
          <p:nvPr/>
        </p:nvSpPr>
        <p:spPr>
          <a:xfrm>
            <a:off x="1428728" y="3500444"/>
            <a:ext cx="3429024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000" dirty="0" smtClean="0"/>
              <a:t>Nel 1628 il Parlamento vota la </a:t>
            </a:r>
            <a:r>
              <a:rPr lang="it-IT" sz="2000" b="1" dirty="0" smtClean="0"/>
              <a:t>Petizione dei diritti</a:t>
            </a:r>
            <a:endParaRPr lang="it-IT" sz="2000" b="1" dirty="0"/>
          </a:p>
        </p:txBody>
      </p:sp>
      <p:cxnSp>
        <p:nvCxnSpPr>
          <p:cNvPr id="8" name="Connettore 2 7"/>
          <p:cNvCxnSpPr>
            <a:stCxn id="16" idx="2"/>
            <a:endCxn id="7" idx="0"/>
          </p:cNvCxnSpPr>
          <p:nvPr/>
        </p:nvCxnSpPr>
        <p:spPr>
          <a:xfrm rot="16200000" flipH="1">
            <a:off x="2936692" y="3293895"/>
            <a:ext cx="270221" cy="14287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57356" y="214296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Petizione dei diritti</a:t>
            </a:r>
            <a:endParaRPr lang="it-IT" sz="2800" dirty="0"/>
          </a:p>
        </p:txBody>
      </p:sp>
      <p:sp>
        <p:nvSpPr>
          <p:cNvPr id="16" name="Rettangolo 15"/>
          <p:cNvSpPr/>
          <p:nvPr/>
        </p:nvSpPr>
        <p:spPr>
          <a:xfrm>
            <a:off x="357158" y="1357304"/>
            <a:ext cx="3357586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dirty="0" smtClean="0"/>
              <a:t> Si ribadisce che il sovrano non può esigere alcun </a:t>
            </a:r>
            <a:r>
              <a:rPr lang="it-IT" sz="2000" b="1" dirty="0" smtClean="0"/>
              <a:t>tributo</a:t>
            </a:r>
            <a:r>
              <a:rPr lang="it-IT" sz="2000" dirty="0" smtClean="0"/>
              <a:t> senza l’approvazione delle Camere.</a:t>
            </a:r>
          </a:p>
          <a:p>
            <a:endParaRPr lang="it-IT" sz="2000" dirty="0" smtClean="0"/>
          </a:p>
          <a:p>
            <a:pPr lvl="0">
              <a:buFont typeface="Arial" pitchFamily="34" charset="0"/>
              <a:buChar char="•"/>
            </a:pPr>
            <a:r>
              <a:rPr lang="it-IT" sz="2000" dirty="0" smtClean="0"/>
              <a:t> Si afferma </a:t>
            </a:r>
            <a:r>
              <a:rPr lang="it-IT" sz="2000" b="1" dirty="0" smtClean="0"/>
              <a:t>l’inviolabilità della libertà della persona e del domicilio</a:t>
            </a:r>
            <a:r>
              <a:rPr lang="it-IT" sz="2000" dirty="0" smtClean="0"/>
              <a:t> dei cittadini.</a:t>
            </a:r>
          </a:p>
        </p:txBody>
      </p:sp>
      <p:sp>
        <p:nvSpPr>
          <p:cNvPr id="9" name="Rettangolo 8"/>
          <p:cNvSpPr/>
          <p:nvPr/>
        </p:nvSpPr>
        <p:spPr>
          <a:xfrm>
            <a:off x="4214810" y="928676"/>
            <a:ext cx="4572000" cy="353943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>
            <a:spAutoFit/>
          </a:bodyPr>
          <a:lstStyle/>
          <a:p>
            <a:r>
              <a:rPr lang="it-IT" sz="1600" dirty="0" smtClean="0"/>
              <a:t>“Alla Eccellentissima Maestà del re.</a:t>
            </a:r>
          </a:p>
          <a:p>
            <a:r>
              <a:rPr lang="it-IT" sz="1600" dirty="0" smtClean="0"/>
              <a:t>I Lord spirituali e temporali e i Comuni, riuniti in Parlamento, fanno osservare molto </a:t>
            </a:r>
            <a:r>
              <a:rPr lang="it-IT" sz="1600" b="1" dirty="0" smtClean="0"/>
              <a:t>umilmente</a:t>
            </a:r>
            <a:r>
              <a:rPr lang="it-IT" sz="1600" dirty="0" smtClean="0"/>
              <a:t> al nostro Sovrano Signore il re che è dichiarato e fissato da uno statuto fatto sotto il regno di Edoardo […] che </a:t>
            </a:r>
            <a:r>
              <a:rPr lang="it-IT" sz="1600" b="1" dirty="0" smtClean="0"/>
              <a:t>il re o i suoi eredi non impongano né levino imposte o aiuti in questo regno, senza il buon volere e assenso</a:t>
            </a:r>
            <a:r>
              <a:rPr lang="it-IT" sz="1600" dirty="0" smtClean="0"/>
              <a:t> degli arcivescovi, vescovi, conti, baroni, cavalieri, borghesi e altri uomini liberi dei Comuni di questo regno; che, dall’</a:t>
            </a:r>
            <a:r>
              <a:rPr lang="it-IT" sz="1600" b="1" dirty="0" smtClean="0"/>
              <a:t>autorità del Parlamento</a:t>
            </a:r>
            <a:r>
              <a:rPr lang="it-IT" sz="1600" dirty="0" smtClean="0"/>
              <a:t>, convocato nel venticinquesimo anno del regno del re Edoardo III, è dichiarato e stabilito che </a:t>
            </a:r>
            <a:r>
              <a:rPr lang="it-IT" sz="1600" b="1" dirty="0" smtClean="0"/>
              <a:t>nessuno potrà essere, in avvenire, costretto a prestare del denaro al re contro la sua </a:t>
            </a:r>
            <a:r>
              <a:rPr lang="it-IT" sz="1600" b="1" dirty="0" err="1" smtClean="0"/>
              <a:t>volontà…</a:t>
            </a:r>
            <a:r>
              <a:rPr lang="it-IT" sz="1600" b="1" dirty="0" smtClean="0"/>
              <a:t>”</a:t>
            </a:r>
            <a:endParaRPr lang="it-IT" sz="1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57356" y="214296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Carlo I Stuart (1625-49)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2571736" y="928676"/>
            <a:ext cx="357190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000" dirty="0" smtClean="0"/>
              <a:t>Carlo I </a:t>
            </a:r>
            <a:r>
              <a:rPr lang="it-IT" sz="2000" b="1" dirty="0" smtClean="0"/>
              <a:t>scioglie il Parlamento</a:t>
            </a:r>
            <a:endParaRPr lang="it-IT" sz="2000" b="1" dirty="0"/>
          </a:p>
        </p:txBody>
      </p:sp>
      <p:sp>
        <p:nvSpPr>
          <p:cNvPr id="16" name="Rettangolo 15"/>
          <p:cNvSpPr/>
          <p:nvPr/>
        </p:nvSpPr>
        <p:spPr>
          <a:xfrm>
            <a:off x="2143108" y="1571618"/>
            <a:ext cx="428628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000" dirty="0" smtClean="0"/>
              <a:t>Ma deve cercare </a:t>
            </a:r>
            <a:r>
              <a:rPr lang="it-IT" sz="2000" b="1" dirty="0" smtClean="0"/>
              <a:t>finanziamenti</a:t>
            </a:r>
            <a:endParaRPr lang="it-IT" sz="2000" b="1" dirty="0"/>
          </a:p>
        </p:txBody>
      </p:sp>
      <p:sp>
        <p:nvSpPr>
          <p:cNvPr id="7" name="Rettangolo 6"/>
          <p:cNvSpPr/>
          <p:nvPr/>
        </p:nvSpPr>
        <p:spPr>
          <a:xfrm>
            <a:off x="2571736" y="2643188"/>
            <a:ext cx="3429024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it-IT" sz="2000" dirty="0" smtClean="0"/>
              <a:t> vende titoli nobiliari</a:t>
            </a:r>
          </a:p>
          <a:p>
            <a:pPr lvl="0">
              <a:buFont typeface="Arial" pitchFamily="34" charset="0"/>
              <a:buChar char="•"/>
            </a:pPr>
            <a:r>
              <a:rPr lang="it-IT" sz="2000" dirty="0" smtClean="0"/>
              <a:t> ricorrendo ad antiche tasse non controllate dal Parlamento (</a:t>
            </a:r>
            <a:r>
              <a:rPr lang="it-IT" sz="2000" dirty="0" err="1" smtClean="0"/>
              <a:t>ship</a:t>
            </a:r>
            <a:r>
              <a:rPr lang="it-IT" sz="2000" dirty="0" smtClean="0"/>
              <a:t> </a:t>
            </a:r>
            <a:r>
              <a:rPr lang="it-IT" sz="2000" dirty="0" err="1" smtClean="0"/>
              <a:t>money</a:t>
            </a:r>
            <a:r>
              <a:rPr lang="it-IT" sz="2000" dirty="0" smtClean="0"/>
              <a:t>)</a:t>
            </a:r>
            <a:endParaRPr lang="it-IT" sz="2000" b="1" dirty="0"/>
          </a:p>
        </p:txBody>
      </p:sp>
      <p:cxnSp>
        <p:nvCxnSpPr>
          <p:cNvPr id="8" name="Connettore 2 7"/>
          <p:cNvCxnSpPr>
            <a:stCxn id="16" idx="2"/>
            <a:endCxn id="7" idx="0"/>
          </p:cNvCxnSpPr>
          <p:nvPr/>
        </p:nvCxnSpPr>
        <p:spPr>
          <a:xfrm rot="5400000">
            <a:off x="3950518" y="2307458"/>
            <a:ext cx="671460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ttore 2 10"/>
          <p:cNvCxnSpPr>
            <a:stCxn id="3" idx="2"/>
          </p:cNvCxnSpPr>
          <p:nvPr/>
        </p:nvCxnSpPr>
        <p:spPr>
          <a:xfrm rot="16200000" flipH="1">
            <a:off x="1964866" y="2750698"/>
            <a:ext cx="1320896" cy="357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1857356" y="214296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Carlo I Stuart (1625-49)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714348" y="1000114"/>
            <a:ext cx="3786214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200" dirty="0" smtClean="0"/>
              <a:t>La situazione, già tesa, peggiora quando Carlo cerca di imporre l’</a:t>
            </a:r>
            <a:r>
              <a:rPr lang="it-IT" sz="2200" b="1" dirty="0" smtClean="0"/>
              <a:t>anglicanesimo</a:t>
            </a:r>
            <a:r>
              <a:rPr lang="it-IT" sz="2200" dirty="0" smtClean="0"/>
              <a:t> in </a:t>
            </a:r>
            <a:r>
              <a:rPr lang="it-IT" sz="2200" b="1" dirty="0" smtClean="0"/>
              <a:t>Scozia</a:t>
            </a:r>
            <a:endParaRPr lang="it-IT" sz="2200" b="1" dirty="0"/>
          </a:p>
        </p:txBody>
      </p:sp>
      <p:sp>
        <p:nvSpPr>
          <p:cNvPr id="16" name="Rettangolo 15"/>
          <p:cNvSpPr/>
          <p:nvPr/>
        </p:nvSpPr>
        <p:spPr>
          <a:xfrm>
            <a:off x="5072066" y="1142990"/>
            <a:ext cx="3071834" cy="646331"/>
          </a:xfrm>
          <a:prstGeom prst="rect">
            <a:avLst/>
          </a:prstGeom>
          <a:ln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i="1" dirty="0" smtClean="0"/>
              <a:t>L’anglicanesimo permette maggior controllo sul territorio</a:t>
            </a:r>
            <a:endParaRPr lang="it-IT" b="1" i="1" dirty="0"/>
          </a:p>
        </p:txBody>
      </p:sp>
      <p:sp>
        <p:nvSpPr>
          <p:cNvPr id="7" name="Rettangolo 6"/>
          <p:cNvSpPr/>
          <p:nvPr/>
        </p:nvSpPr>
        <p:spPr>
          <a:xfrm>
            <a:off x="1500166" y="2643188"/>
            <a:ext cx="2143140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200" dirty="0" smtClean="0"/>
              <a:t>La Scozia </a:t>
            </a:r>
            <a:r>
              <a:rPr lang="it-IT" sz="2200" b="1" dirty="0" smtClean="0"/>
              <a:t>insorge</a:t>
            </a:r>
            <a:endParaRPr lang="it-IT" sz="2200" b="1" dirty="0"/>
          </a:p>
        </p:txBody>
      </p:sp>
      <p:sp>
        <p:nvSpPr>
          <p:cNvPr id="9" name="Rettangolo 8"/>
          <p:cNvSpPr/>
          <p:nvPr/>
        </p:nvSpPr>
        <p:spPr>
          <a:xfrm>
            <a:off x="714348" y="3429006"/>
            <a:ext cx="4000528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200" dirty="0" smtClean="0"/>
              <a:t>Carlo, in difficoltà e a corto di finanziamenti, si vede costretto a </a:t>
            </a:r>
            <a:r>
              <a:rPr lang="it-IT" sz="2200" b="1" dirty="0" smtClean="0"/>
              <a:t>convocare il Parlamento</a:t>
            </a:r>
            <a:endParaRPr lang="it-IT" sz="2200" b="1" dirty="0"/>
          </a:p>
        </p:txBody>
      </p:sp>
      <p:sp>
        <p:nvSpPr>
          <p:cNvPr id="12" name="Rettangolo 11"/>
          <p:cNvSpPr/>
          <p:nvPr/>
        </p:nvSpPr>
        <p:spPr>
          <a:xfrm>
            <a:off x="5072066" y="2571750"/>
            <a:ext cx="3714776" cy="17851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200" dirty="0" smtClean="0"/>
              <a:t>Il Parlamento chiede subito la conferma dei propri diritti; Carlo lo scioglie poco dopo: è il</a:t>
            </a:r>
          </a:p>
          <a:p>
            <a:pPr lvl="0" algn="ctr"/>
            <a:r>
              <a:rPr lang="it-IT" sz="2200" b="1" dirty="0" smtClean="0">
                <a:solidFill>
                  <a:srgbClr val="FF0000"/>
                </a:solidFill>
              </a:rPr>
              <a:t>CORTO PARAMENTO </a:t>
            </a:r>
          </a:p>
          <a:p>
            <a:pPr lvl="0" algn="ctr"/>
            <a:r>
              <a:rPr lang="it-IT" sz="2200" dirty="0" smtClean="0"/>
              <a:t>(maggio-giugno 1640)</a:t>
            </a:r>
            <a:endParaRPr lang="it-IT" sz="2200" b="1" dirty="0"/>
          </a:p>
        </p:txBody>
      </p:sp>
      <p:cxnSp>
        <p:nvCxnSpPr>
          <p:cNvPr id="13" name="Connettore 2 12"/>
          <p:cNvCxnSpPr>
            <a:endCxn id="12" idx="1"/>
          </p:cNvCxnSpPr>
          <p:nvPr/>
        </p:nvCxnSpPr>
        <p:spPr>
          <a:xfrm rot="5400000" flipH="1" flipV="1">
            <a:off x="4714320" y="3464858"/>
            <a:ext cx="358302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ttore 2 10"/>
          <p:cNvCxnSpPr>
            <a:stCxn id="3" idx="3"/>
            <a:endCxn id="9" idx="1"/>
          </p:cNvCxnSpPr>
          <p:nvPr/>
        </p:nvCxnSpPr>
        <p:spPr>
          <a:xfrm flipV="1">
            <a:off x="3643306" y="1298008"/>
            <a:ext cx="1071570" cy="417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1857356" y="214296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Carlo I Stuart (1625-49)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500034" y="785800"/>
            <a:ext cx="3143272" cy="11079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it-IT" sz="2200" b="1" dirty="0" smtClean="0"/>
              <a:t>Sconfitte</a:t>
            </a:r>
            <a:r>
              <a:rPr lang="it-IT" sz="2200" dirty="0" smtClean="0"/>
              <a:t> in Scozia: Carlo è costretto a </a:t>
            </a:r>
            <a:r>
              <a:rPr lang="it-IT" sz="2200" b="1" dirty="0" smtClean="0"/>
              <a:t>riconvocare</a:t>
            </a:r>
            <a:r>
              <a:rPr lang="it-IT" sz="2200" dirty="0" smtClean="0"/>
              <a:t> il Parlamento</a:t>
            </a:r>
            <a:endParaRPr lang="it-IT" sz="2200" b="1" dirty="0"/>
          </a:p>
        </p:txBody>
      </p:sp>
      <p:sp>
        <p:nvSpPr>
          <p:cNvPr id="16" name="Rettangolo 15"/>
          <p:cNvSpPr/>
          <p:nvPr/>
        </p:nvSpPr>
        <p:spPr>
          <a:xfrm>
            <a:off x="857224" y="3071816"/>
            <a:ext cx="3071834" cy="107721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it-IT" i="1" dirty="0" smtClean="0"/>
              <a:t>Ormai è </a:t>
            </a:r>
          </a:p>
          <a:p>
            <a:pPr lvl="0" algn="ctr"/>
            <a:r>
              <a:rPr lang="it-IT" sz="2800" b="1" i="1" dirty="0" smtClean="0"/>
              <a:t>GUERRA CIVILE </a:t>
            </a:r>
            <a:r>
              <a:rPr lang="it-IT" i="1" dirty="0" smtClean="0"/>
              <a:t>(1642-49)</a:t>
            </a:r>
            <a:endParaRPr lang="it-IT" b="1" i="1" dirty="0"/>
          </a:p>
        </p:txBody>
      </p:sp>
      <p:sp>
        <p:nvSpPr>
          <p:cNvPr id="9" name="Rettangolo 8"/>
          <p:cNvSpPr/>
          <p:nvPr/>
        </p:nvSpPr>
        <p:spPr>
          <a:xfrm>
            <a:off x="4714876" y="928676"/>
            <a:ext cx="4000528" cy="7386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it-IT" sz="2200" dirty="0" smtClean="0"/>
              <a:t>E’ il </a:t>
            </a:r>
            <a:r>
              <a:rPr lang="it-IT" sz="2200" b="1" dirty="0" smtClean="0">
                <a:solidFill>
                  <a:srgbClr val="FF0000"/>
                </a:solidFill>
              </a:rPr>
              <a:t>LUNGO PARLAMENTO</a:t>
            </a:r>
          </a:p>
          <a:p>
            <a:pPr lvl="0" algn="ctr"/>
            <a:r>
              <a:rPr lang="it-IT" sz="2000" i="1" dirty="0" smtClean="0"/>
              <a:t>(fino al 1653)</a:t>
            </a:r>
            <a:endParaRPr lang="it-IT" sz="2000" i="1" dirty="0"/>
          </a:p>
        </p:txBody>
      </p:sp>
      <p:sp>
        <p:nvSpPr>
          <p:cNvPr id="12" name="Rettangolo 11"/>
          <p:cNvSpPr/>
          <p:nvPr/>
        </p:nvSpPr>
        <p:spPr>
          <a:xfrm>
            <a:off x="4357686" y="1857370"/>
            <a:ext cx="4429156" cy="267765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200" dirty="0" smtClean="0"/>
              <a:t>Il Parlamento </a:t>
            </a:r>
            <a:r>
              <a:rPr lang="it-IT" sz="2400" dirty="0" smtClean="0"/>
              <a:t>decretò la </a:t>
            </a:r>
            <a:r>
              <a:rPr lang="it-IT" sz="2400" i="1" u="sng" dirty="0" smtClean="0"/>
              <a:t>fine delle persecuzioni religiose</a:t>
            </a:r>
            <a:r>
              <a:rPr lang="it-IT" sz="2400" dirty="0" smtClean="0"/>
              <a:t>;</a:t>
            </a:r>
          </a:p>
          <a:p>
            <a:r>
              <a:rPr lang="it-IT" sz="2400" i="1" u="sng" dirty="0" smtClean="0"/>
              <a:t>attaccò la politica assolutistica </a:t>
            </a:r>
            <a:r>
              <a:rPr lang="it-IT" sz="2400" i="1" dirty="0" smtClean="0"/>
              <a:t>del re</a:t>
            </a:r>
            <a:r>
              <a:rPr lang="it-IT" sz="2400" dirty="0" smtClean="0"/>
              <a:t> (chiedendo l’abolizione dei tribunali speciali, ribadendo il divieto di imporre nuovi tributi non approvati dal Parlamento).</a:t>
            </a:r>
            <a:endParaRPr lang="it-IT" sz="2200" b="1" dirty="0"/>
          </a:p>
        </p:txBody>
      </p:sp>
      <p:cxnSp>
        <p:nvCxnSpPr>
          <p:cNvPr id="13" name="Connettore 2 12"/>
          <p:cNvCxnSpPr>
            <a:endCxn id="16" idx="3"/>
          </p:cNvCxnSpPr>
          <p:nvPr/>
        </p:nvCxnSpPr>
        <p:spPr>
          <a:xfrm rot="10800000" flipV="1">
            <a:off x="3929058" y="3214691"/>
            <a:ext cx="428628" cy="3957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Connettore 1 21"/>
          <p:cNvCxnSpPr>
            <a:stCxn id="9" idx="2"/>
          </p:cNvCxnSpPr>
          <p:nvPr/>
        </p:nvCxnSpPr>
        <p:spPr>
          <a:xfrm rot="5400000">
            <a:off x="6620125" y="1762355"/>
            <a:ext cx="19003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57356" y="214296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Guerra civile</a:t>
            </a:r>
            <a:endParaRPr lang="it-IT" sz="2800" dirty="0"/>
          </a:p>
        </p:txBody>
      </p:sp>
      <p:sp>
        <p:nvSpPr>
          <p:cNvPr id="9" name="Rettangolo 8"/>
          <p:cNvSpPr/>
          <p:nvPr/>
        </p:nvSpPr>
        <p:spPr>
          <a:xfrm>
            <a:off x="4714876" y="928676"/>
            <a:ext cx="4000528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it-IT" sz="2200" dirty="0" smtClean="0"/>
              <a:t>Inizio favorevole al re</a:t>
            </a:r>
            <a:endParaRPr lang="it-IT" sz="2000" i="1" dirty="0"/>
          </a:p>
        </p:txBody>
      </p:sp>
      <p:sp>
        <p:nvSpPr>
          <p:cNvPr id="12" name="Rettangolo 11"/>
          <p:cNvSpPr/>
          <p:nvPr/>
        </p:nvSpPr>
        <p:spPr>
          <a:xfrm>
            <a:off x="4357686" y="1857370"/>
            <a:ext cx="4429156" cy="212365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it-IT" sz="2200" dirty="0" smtClean="0"/>
              <a:t>Riorganizzazione dell’esercito del Parlamento: </a:t>
            </a:r>
            <a:r>
              <a:rPr lang="it-IT" sz="2200" b="1" dirty="0" smtClean="0"/>
              <a:t>New </a:t>
            </a:r>
            <a:r>
              <a:rPr lang="it-IT" sz="2200" b="1" dirty="0" err="1" smtClean="0"/>
              <a:t>Model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Army</a:t>
            </a:r>
            <a:r>
              <a:rPr lang="it-IT" sz="2200" b="1" dirty="0" smtClean="0"/>
              <a:t> </a:t>
            </a:r>
            <a:r>
              <a:rPr lang="it-IT" sz="2200" dirty="0" smtClean="0"/>
              <a:t>di</a:t>
            </a:r>
            <a:r>
              <a:rPr lang="it-IT" sz="2200" b="1" dirty="0" smtClean="0"/>
              <a:t> Oliver </a:t>
            </a:r>
            <a:r>
              <a:rPr lang="it-IT" sz="2200" b="1" dirty="0" err="1" smtClean="0">
                <a:solidFill>
                  <a:srgbClr val="FF0000"/>
                </a:solidFill>
              </a:rPr>
              <a:t>Cromwell</a:t>
            </a:r>
            <a:r>
              <a:rPr lang="it-IT" sz="2200" b="1" dirty="0" smtClean="0"/>
              <a:t> </a:t>
            </a:r>
            <a:r>
              <a:rPr lang="it-IT" sz="2200" dirty="0" smtClean="0"/>
              <a:t>(esponente della </a:t>
            </a:r>
            <a:r>
              <a:rPr lang="it-IT" sz="2200" dirty="0" err="1" smtClean="0"/>
              <a:t>gentry</a:t>
            </a:r>
            <a:r>
              <a:rPr lang="it-IT" sz="2200" dirty="0" smtClean="0"/>
              <a:t>)</a:t>
            </a:r>
          </a:p>
          <a:p>
            <a:pPr lvl="0" algn="just">
              <a:buFontTx/>
              <a:buChar char="-"/>
            </a:pPr>
            <a:r>
              <a:rPr lang="it-IT" sz="2200" b="1" dirty="0" smtClean="0"/>
              <a:t> </a:t>
            </a:r>
            <a:r>
              <a:rPr lang="it-IT" sz="2200" dirty="0" smtClean="0"/>
              <a:t>disciplina ferrea, precedenza al merito, forte motivazione</a:t>
            </a:r>
            <a:endParaRPr lang="it-IT" sz="2200" dirty="0"/>
          </a:p>
        </p:txBody>
      </p:sp>
      <p:cxnSp>
        <p:nvCxnSpPr>
          <p:cNvPr id="22" name="Connettore 1 21"/>
          <p:cNvCxnSpPr>
            <a:stCxn id="9" idx="2"/>
          </p:cNvCxnSpPr>
          <p:nvPr/>
        </p:nvCxnSpPr>
        <p:spPr>
          <a:xfrm rot="5400000">
            <a:off x="6466237" y="1608466"/>
            <a:ext cx="497807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23554" name="Picture 2" descr="https://dizionaripiu.zanichelli.it/storiadigitale/media/maps/1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714362"/>
            <a:ext cx="3546965" cy="4357700"/>
          </a:xfrm>
          <a:prstGeom prst="rect">
            <a:avLst/>
          </a:prstGeom>
          <a:noFill/>
        </p:spPr>
      </p:pic>
      <p:sp>
        <p:nvSpPr>
          <p:cNvPr id="14" name="Rettangolo 13"/>
          <p:cNvSpPr/>
          <p:nvPr/>
        </p:nvSpPr>
        <p:spPr>
          <a:xfrm>
            <a:off x="4786314" y="4286262"/>
            <a:ext cx="4000528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it-IT" sz="2200" b="1" dirty="0" smtClean="0"/>
              <a:t>Carlo deve arrendersi </a:t>
            </a:r>
            <a:r>
              <a:rPr lang="it-IT" sz="2200" dirty="0" smtClean="0"/>
              <a:t>(1646)</a:t>
            </a:r>
            <a:endParaRPr lang="it-IT" sz="2000" i="1" dirty="0"/>
          </a:p>
        </p:txBody>
      </p:sp>
      <p:cxnSp>
        <p:nvCxnSpPr>
          <p:cNvPr id="15" name="Connettore 1 14"/>
          <p:cNvCxnSpPr>
            <a:endCxn id="14" idx="0"/>
          </p:cNvCxnSpPr>
          <p:nvPr/>
        </p:nvCxnSpPr>
        <p:spPr>
          <a:xfrm rot="5400000">
            <a:off x="6643702" y="4143386"/>
            <a:ext cx="285752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57356" y="214296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Processo e condanna del re</a:t>
            </a:r>
            <a:endParaRPr lang="it-IT" sz="2800" dirty="0"/>
          </a:p>
        </p:txBody>
      </p:sp>
      <p:sp>
        <p:nvSpPr>
          <p:cNvPr id="9" name="Rettangolo 8"/>
          <p:cNvSpPr/>
          <p:nvPr/>
        </p:nvSpPr>
        <p:spPr>
          <a:xfrm>
            <a:off x="2714612" y="1000114"/>
            <a:ext cx="4000528" cy="7694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it-IT" sz="2200" dirty="0" smtClean="0"/>
              <a:t>Carlo I è processato e condannato a morte</a:t>
            </a:r>
            <a:endParaRPr lang="it-IT" sz="2000" i="1" dirty="0"/>
          </a:p>
        </p:txBody>
      </p:sp>
      <p:sp>
        <p:nvSpPr>
          <p:cNvPr id="12" name="Rettangolo 11"/>
          <p:cNvSpPr/>
          <p:nvPr/>
        </p:nvSpPr>
        <p:spPr>
          <a:xfrm>
            <a:off x="3786182" y="2357436"/>
            <a:ext cx="4429156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it-IT" sz="2400" dirty="0" smtClean="0"/>
              <a:t>venne proclamata la </a:t>
            </a:r>
            <a:r>
              <a:rPr lang="it-IT" sz="2400" u="sng" dirty="0" smtClean="0"/>
              <a:t>Repubblica unita di Inghilterra, Irlanda e Scozia</a:t>
            </a:r>
            <a:r>
              <a:rPr lang="it-IT" sz="2400" dirty="0" smtClean="0"/>
              <a:t> (o </a:t>
            </a:r>
            <a:r>
              <a:rPr lang="it-IT" sz="2400" i="1" dirty="0" smtClean="0"/>
              <a:t>Commonwealth</a:t>
            </a:r>
            <a:r>
              <a:rPr lang="it-IT" sz="2400" dirty="0" smtClean="0"/>
              <a:t>)</a:t>
            </a:r>
            <a:endParaRPr lang="it-IT" sz="2200" dirty="0"/>
          </a:p>
        </p:txBody>
      </p:sp>
      <p:cxnSp>
        <p:nvCxnSpPr>
          <p:cNvPr id="22" name="Connettore 1 21"/>
          <p:cNvCxnSpPr>
            <a:stCxn id="9" idx="2"/>
          </p:cNvCxnSpPr>
          <p:nvPr/>
        </p:nvCxnSpPr>
        <p:spPr>
          <a:xfrm rot="16200000" flipH="1">
            <a:off x="4420936" y="2063495"/>
            <a:ext cx="587883" cy="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" name="Rettangolo 13"/>
          <p:cNvSpPr/>
          <p:nvPr/>
        </p:nvSpPr>
        <p:spPr>
          <a:xfrm>
            <a:off x="4786314" y="4286262"/>
            <a:ext cx="4000528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it-IT" sz="2200" i="1" dirty="0" smtClean="0"/>
              <a:t>vedi sito </a:t>
            </a:r>
            <a:r>
              <a:rPr lang="it-IT" sz="2200" i="1" dirty="0" smtClean="0">
                <a:sym typeface="Wingdings" pitchFamily="2" charset="2"/>
              </a:rPr>
              <a:t> Il processo a Carlo I</a:t>
            </a:r>
            <a:endParaRPr lang="it-IT" sz="2000" i="1" dirty="0"/>
          </a:p>
        </p:txBody>
      </p:sp>
      <p:pic>
        <p:nvPicPr>
          <p:cNvPr id="10" name="Picture 6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bright="10000" contrast="20000"/>
          </a:blip>
          <a:srcRect/>
          <a:stretch>
            <a:fillRect/>
          </a:stretch>
        </p:blipFill>
        <p:spPr bwMode="auto">
          <a:xfrm>
            <a:off x="785786" y="785800"/>
            <a:ext cx="1625322" cy="1857388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>
          <a:xfrm>
            <a:off x="142844" y="2786064"/>
            <a:ext cx="3071834" cy="646331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it-IT" i="1" dirty="0" err="1" smtClean="0"/>
              <a:t>Cromwell</a:t>
            </a:r>
            <a:r>
              <a:rPr lang="it-IT" i="1" dirty="0" smtClean="0"/>
              <a:t> con la testa di Carlo, decapitato il 30 gennaio 1649</a:t>
            </a:r>
            <a:endParaRPr lang="it-IT" i="1" dirty="0"/>
          </a:p>
        </p:txBody>
      </p:sp>
      <p:sp>
        <p:nvSpPr>
          <p:cNvPr id="13" name="Rettangolo 12"/>
          <p:cNvSpPr/>
          <p:nvPr/>
        </p:nvSpPr>
        <p:spPr>
          <a:xfrm>
            <a:off x="6929454" y="1214428"/>
            <a:ext cx="1999265" cy="369332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none">
            <a:spAutoFit/>
          </a:bodyPr>
          <a:lstStyle/>
          <a:p>
            <a:r>
              <a:rPr lang="it-IT" dirty="0" smtClean="0"/>
              <a:t>vasta eco in Europa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57356" y="214296"/>
            <a:ext cx="52864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Periodo repubblicano (</a:t>
            </a:r>
            <a:r>
              <a:rPr lang="it-IT" sz="2800" b="1" dirty="0" smtClean="0"/>
              <a:t>1649-1660</a:t>
            </a:r>
            <a:r>
              <a:rPr lang="it-IT" sz="2800" b="1" dirty="0" smtClean="0"/>
              <a:t>)</a:t>
            </a:r>
            <a:endParaRPr lang="it-IT" sz="2800" dirty="0"/>
          </a:p>
        </p:txBody>
      </p:sp>
      <p:sp>
        <p:nvSpPr>
          <p:cNvPr id="9" name="Rettangolo 8"/>
          <p:cNvSpPr/>
          <p:nvPr/>
        </p:nvSpPr>
        <p:spPr>
          <a:xfrm>
            <a:off x="857224" y="1000114"/>
            <a:ext cx="5000660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400" dirty="0" smtClean="0"/>
              <a:t>Governa </a:t>
            </a:r>
            <a:r>
              <a:rPr lang="it-IT" sz="2400" dirty="0" err="1" smtClean="0"/>
              <a:t>Cromwell</a:t>
            </a:r>
            <a:r>
              <a:rPr lang="it-IT" sz="2400" dirty="0" smtClean="0"/>
              <a:t>, eletto e nominato </a:t>
            </a:r>
            <a:r>
              <a:rPr lang="it-IT" sz="2400" b="1" dirty="0" smtClean="0"/>
              <a:t>Lord protettore</a:t>
            </a:r>
            <a:r>
              <a:rPr lang="it-IT" sz="2400" dirty="0" smtClean="0"/>
              <a:t>. 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3071802" y="2071684"/>
            <a:ext cx="5786478" cy="11079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dirty="0" smtClean="0"/>
              <a:t>La sua, vista la situazione assai difficile da tenere sotto controllo, fu più che altro una </a:t>
            </a:r>
            <a:r>
              <a:rPr lang="it-IT" sz="2400" b="1" dirty="0" smtClean="0"/>
              <a:t>dittatura militare</a:t>
            </a:r>
            <a:r>
              <a:rPr lang="it-IT" dirty="0" smtClean="0"/>
              <a:t>, basata sulla sua forte </a:t>
            </a:r>
            <a:r>
              <a:rPr lang="it-IT" sz="2400" b="1" dirty="0" smtClean="0"/>
              <a:t>personalità</a:t>
            </a:r>
            <a:r>
              <a:rPr lang="it-IT" dirty="0" smtClean="0"/>
              <a:t> e sulle sue capacità.</a:t>
            </a:r>
            <a:endParaRPr lang="it-IT" dirty="0"/>
          </a:p>
        </p:txBody>
      </p:sp>
      <p:sp>
        <p:nvSpPr>
          <p:cNvPr id="18" name="Rettangolo 17"/>
          <p:cNvSpPr/>
          <p:nvPr/>
        </p:nvSpPr>
        <p:spPr>
          <a:xfrm>
            <a:off x="857224" y="3357568"/>
            <a:ext cx="4572000" cy="12926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it-IT" dirty="0" smtClean="0"/>
              <a:t>Morto </a:t>
            </a:r>
            <a:r>
              <a:rPr lang="it-IT" dirty="0" err="1" smtClean="0"/>
              <a:t>Cromwell</a:t>
            </a:r>
            <a:r>
              <a:rPr lang="it-IT" dirty="0" smtClean="0"/>
              <a:t>, il figlio </a:t>
            </a:r>
            <a:r>
              <a:rPr lang="it-IT" b="1" dirty="0" smtClean="0"/>
              <a:t>Richard</a:t>
            </a:r>
            <a:r>
              <a:rPr lang="it-IT" dirty="0" smtClean="0"/>
              <a:t>, nominato suo successore, </a:t>
            </a:r>
            <a:r>
              <a:rPr lang="it-IT" b="1" dirty="0" smtClean="0"/>
              <a:t>non riuscì </a:t>
            </a:r>
            <a:r>
              <a:rPr lang="it-IT" dirty="0" smtClean="0"/>
              <a:t>a mantenere le redini del Paese – non aveva lo stesso carisma – e dovette </a:t>
            </a:r>
            <a:r>
              <a:rPr lang="it-IT" sz="2400" b="1" dirty="0" smtClean="0"/>
              <a:t>abdicare</a:t>
            </a:r>
            <a:r>
              <a:rPr lang="it-IT" dirty="0" smtClean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15"/>
          <p:cNvSpPr/>
          <p:nvPr/>
        </p:nvSpPr>
        <p:spPr>
          <a:xfrm>
            <a:off x="857224" y="785800"/>
            <a:ext cx="6357982" cy="35086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RESTAURAZIONE DELLA MONARCHIA</a:t>
            </a:r>
            <a:endParaRPr lang="it-IT" sz="2800" dirty="0" smtClean="0"/>
          </a:p>
          <a:p>
            <a:endParaRPr lang="it-IT" dirty="0" smtClean="0"/>
          </a:p>
          <a:p>
            <a:r>
              <a:rPr lang="it-IT" sz="2200" dirty="0" smtClean="0"/>
              <a:t>Un nuovo Parlamento dichiarò che il governo era formato: </a:t>
            </a:r>
          </a:p>
          <a:p>
            <a:pPr marL="342900" indent="-342900">
              <a:buAutoNum type="arabicParenR"/>
            </a:pPr>
            <a:r>
              <a:rPr lang="it-IT" sz="2200" dirty="0" smtClean="0"/>
              <a:t>dal </a:t>
            </a:r>
            <a:r>
              <a:rPr lang="it-IT" sz="2200" dirty="0" smtClean="0">
                <a:solidFill>
                  <a:srgbClr val="FF0000"/>
                </a:solidFill>
              </a:rPr>
              <a:t>re</a:t>
            </a:r>
            <a:r>
              <a:rPr lang="it-IT" sz="2200" dirty="0" smtClean="0"/>
              <a:t>; </a:t>
            </a:r>
          </a:p>
          <a:p>
            <a:pPr marL="342900" indent="-342900">
              <a:buAutoNum type="arabicParenR"/>
            </a:pPr>
            <a:r>
              <a:rPr lang="it-IT" sz="2200" dirty="0" smtClean="0"/>
              <a:t>dalla </a:t>
            </a:r>
            <a:r>
              <a:rPr lang="it-IT" sz="2200" dirty="0" smtClean="0">
                <a:solidFill>
                  <a:srgbClr val="FF0000"/>
                </a:solidFill>
              </a:rPr>
              <a:t>Camera dei </a:t>
            </a:r>
            <a:r>
              <a:rPr lang="it-IT" sz="2200" dirty="0" err="1" smtClean="0">
                <a:solidFill>
                  <a:srgbClr val="FF0000"/>
                </a:solidFill>
              </a:rPr>
              <a:t>Lords</a:t>
            </a:r>
            <a:r>
              <a:rPr lang="it-IT" sz="2200" dirty="0" smtClean="0">
                <a:solidFill>
                  <a:srgbClr val="FF0000"/>
                </a:solidFill>
              </a:rPr>
              <a:t> </a:t>
            </a:r>
            <a:r>
              <a:rPr lang="it-IT" sz="2200" dirty="0" smtClean="0"/>
              <a:t>e da quella dei </a:t>
            </a:r>
            <a:r>
              <a:rPr lang="it-IT" sz="2200" dirty="0" smtClean="0">
                <a:solidFill>
                  <a:srgbClr val="FF0000"/>
                </a:solidFill>
              </a:rPr>
              <a:t>Comuni</a:t>
            </a:r>
            <a:r>
              <a:rPr lang="it-IT" sz="2200" dirty="0" smtClean="0"/>
              <a:t>. </a:t>
            </a:r>
          </a:p>
          <a:p>
            <a:pPr marL="342900" indent="-342900">
              <a:buAutoNum type="arabicParenR"/>
            </a:pPr>
            <a:endParaRPr lang="it-IT" sz="2200" dirty="0" smtClean="0"/>
          </a:p>
          <a:p>
            <a:pPr indent="-342900"/>
            <a:r>
              <a:rPr lang="it-IT" sz="2200" dirty="0" smtClean="0"/>
              <a:t>Si approva una </a:t>
            </a:r>
            <a:r>
              <a:rPr lang="it-IT" sz="2200" b="1" dirty="0" smtClean="0"/>
              <a:t>mozione per invitare </a:t>
            </a:r>
            <a:r>
              <a:rPr lang="it-IT" sz="2200" b="1" dirty="0" smtClean="0">
                <a:solidFill>
                  <a:srgbClr val="FF0000"/>
                </a:solidFill>
              </a:rPr>
              <a:t>Carlo II Stuart </a:t>
            </a:r>
            <a:r>
              <a:rPr lang="it-IT" sz="2200" b="1" dirty="0" smtClean="0"/>
              <a:t>(figlio di Carlo I) a rientrare in patria dal suo esilio</a:t>
            </a:r>
            <a:r>
              <a:rPr lang="it-IT" sz="2200" dirty="0" smtClean="0"/>
              <a:t> per assumere la carica di monarca.</a:t>
            </a:r>
            <a:endParaRPr lang="it-IT" sz="2200" dirty="0"/>
          </a:p>
        </p:txBody>
      </p:sp>
      <p:pic>
        <p:nvPicPr>
          <p:cNvPr id="28674" name="Picture 2" descr="Godfrey Kneller - King Charles II - Google Art Projec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20" y="2786064"/>
            <a:ext cx="1364453" cy="2143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o 6"/>
          <p:cNvSpPr/>
          <p:nvPr/>
        </p:nvSpPr>
        <p:spPr>
          <a:xfrm>
            <a:off x="6357950" y="1785932"/>
            <a:ext cx="571504" cy="1214446"/>
          </a:xfrm>
          <a:prstGeom prst="arc">
            <a:avLst>
              <a:gd name="adj1" fmla="val 16200000"/>
              <a:gd name="adj2" fmla="val 4048056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1857356" y="214296"/>
            <a:ext cx="5429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Verso la “Gloriosa rivoluzione”</a:t>
            </a:r>
            <a:endParaRPr lang="it-IT" sz="2800" dirty="0"/>
          </a:p>
        </p:txBody>
      </p:sp>
      <p:sp>
        <p:nvSpPr>
          <p:cNvPr id="16" name="Rettangolo 15"/>
          <p:cNvSpPr/>
          <p:nvPr/>
        </p:nvSpPr>
        <p:spPr>
          <a:xfrm>
            <a:off x="1142976" y="1000114"/>
            <a:ext cx="6072230" cy="76944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200" dirty="0" smtClean="0"/>
              <a:t>Nuove tensioni: politica </a:t>
            </a:r>
            <a:r>
              <a:rPr lang="it-IT" sz="2200" b="1" dirty="0" smtClean="0"/>
              <a:t>antiprotestante</a:t>
            </a:r>
            <a:r>
              <a:rPr lang="it-IT" sz="2200" dirty="0" smtClean="0"/>
              <a:t> del cattolico </a:t>
            </a:r>
            <a:r>
              <a:rPr lang="it-IT" sz="2200" b="1" dirty="0" smtClean="0"/>
              <a:t>Giacomo II Stuart</a:t>
            </a:r>
            <a:endParaRPr lang="it-IT" sz="2200" b="1" dirty="0"/>
          </a:p>
        </p:txBody>
      </p:sp>
      <p:sp>
        <p:nvSpPr>
          <p:cNvPr id="5" name="Rettangolo 4"/>
          <p:cNvSpPr/>
          <p:nvPr/>
        </p:nvSpPr>
        <p:spPr>
          <a:xfrm>
            <a:off x="5143504" y="2000246"/>
            <a:ext cx="3149260" cy="369332"/>
          </a:xfrm>
          <a:prstGeom prst="rect">
            <a:avLst/>
          </a:prstGeom>
          <a:ln w="63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t-IT" dirty="0" smtClean="0"/>
              <a:t>quando ha un </a:t>
            </a:r>
            <a:r>
              <a:rPr lang="it-IT" b="1" dirty="0" smtClean="0"/>
              <a:t>erede </a:t>
            </a:r>
            <a:r>
              <a:rPr lang="it-IT" b="1" dirty="0" err="1" smtClean="0"/>
              <a:t>maschio…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714612" y="2857502"/>
            <a:ext cx="5143536" cy="11079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200" dirty="0" smtClean="0"/>
              <a:t>Il Parlamento offre la corona allo </a:t>
            </a:r>
            <a:r>
              <a:rPr lang="it-IT" sz="2200" b="1" dirty="0" err="1" smtClean="0">
                <a:solidFill>
                  <a:schemeClr val="tx2"/>
                </a:solidFill>
              </a:rPr>
              <a:t>statolder</a:t>
            </a:r>
            <a:r>
              <a:rPr lang="it-IT" sz="2200" b="1" dirty="0" smtClean="0">
                <a:solidFill>
                  <a:schemeClr val="tx2"/>
                </a:solidFill>
              </a:rPr>
              <a:t> olandese </a:t>
            </a:r>
            <a:r>
              <a:rPr lang="it-IT" sz="2200" b="1" dirty="0" smtClean="0">
                <a:solidFill>
                  <a:srgbClr val="FF0000"/>
                </a:solidFill>
              </a:rPr>
              <a:t>Guglielmo d’Orange</a:t>
            </a:r>
            <a:r>
              <a:rPr lang="it-IT" sz="2200" dirty="0" smtClean="0"/>
              <a:t>, sposo di </a:t>
            </a:r>
            <a:r>
              <a:rPr lang="it-IT" sz="2200" b="1" dirty="0" smtClean="0">
                <a:solidFill>
                  <a:srgbClr val="FF0000"/>
                </a:solidFill>
              </a:rPr>
              <a:t>Maria Stuart</a:t>
            </a:r>
            <a:r>
              <a:rPr lang="it-IT" sz="2200" dirty="0" smtClean="0">
                <a:solidFill>
                  <a:schemeClr val="tx1"/>
                </a:solidFill>
              </a:rPr>
              <a:t>, figlia protestante di Giacomo</a:t>
            </a:r>
            <a:endParaRPr lang="it-IT" sz="2200" b="1" dirty="0">
              <a:solidFill>
                <a:srgbClr val="FF0000"/>
              </a:solidFill>
            </a:endParaRPr>
          </a:p>
        </p:txBody>
      </p:sp>
      <p:pic>
        <p:nvPicPr>
          <p:cNvPr id="3174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3122"/>
            <a:ext cx="2224173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857224" y="642926"/>
          <a:ext cx="7715304" cy="3643335"/>
        </p:xfrm>
        <a:graphic>
          <a:graphicData uri="http://schemas.openxmlformats.org/drawingml/2006/table">
            <a:tbl>
              <a:tblPr/>
              <a:tblGrid>
                <a:gridCol w="1316131"/>
                <a:gridCol w="6399173"/>
              </a:tblGrid>
              <a:tr h="749731">
                <a:tc gridSpan="2"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rial"/>
                          <a:ea typeface="Calibri"/>
                          <a:cs typeface="Times New Roman"/>
                        </a:rPr>
                        <a:t>Cronologia dei sovrani inglesi</a:t>
                      </a:r>
                      <a:endParaRPr lang="it-IT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3372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"/>
                          <a:ea typeface="Calibri"/>
                          <a:cs typeface="Times New Roman"/>
                        </a:rPr>
                        <a:t>1603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"/>
                          <a:ea typeface="Calibri"/>
                          <a:cs typeface="Times New Roman"/>
                        </a:rPr>
                        <a:t>Muore </a:t>
                      </a:r>
                      <a:r>
                        <a:rPr lang="it-IT" sz="1600" b="1">
                          <a:latin typeface="Arial"/>
                          <a:ea typeface="Calibri"/>
                          <a:cs typeface="Times New Roman"/>
                        </a:rPr>
                        <a:t>Elisabetta I</a:t>
                      </a:r>
                      <a:r>
                        <a:rPr lang="it-IT" sz="1600">
                          <a:latin typeface="Arial"/>
                          <a:ea typeface="Calibri"/>
                          <a:cs typeface="Times New Roman"/>
                        </a:rPr>
                        <a:t>, ultima dei Tudor</a:t>
                      </a:r>
                      <a:endParaRPr lang="it-IT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"/>
                          <a:ea typeface="Calibri"/>
                          <a:cs typeface="Times New Roman"/>
                        </a:rPr>
                        <a:t>1603-1625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"/>
                          <a:ea typeface="Calibri"/>
                          <a:cs typeface="Times New Roman"/>
                        </a:rPr>
                        <a:t>Giacomo I Stuart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"/>
                          <a:ea typeface="Calibri"/>
                          <a:cs typeface="Times New Roman"/>
                        </a:rPr>
                        <a:t>1625-1649</a:t>
                      </a:r>
                      <a:endParaRPr lang="it-IT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rial"/>
                          <a:ea typeface="Calibri"/>
                          <a:cs typeface="Times New Roman"/>
                        </a:rPr>
                        <a:t>Carlo I</a:t>
                      </a:r>
                      <a:r>
                        <a:rPr lang="it-IT" sz="1600" dirty="0">
                          <a:latin typeface="Arial"/>
                          <a:ea typeface="Calibri"/>
                          <a:cs typeface="Times New Roman"/>
                        </a:rPr>
                        <a:t> Stuart (messo a morte dal Parlamento)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"/>
                          <a:ea typeface="Calibri"/>
                          <a:cs typeface="Times New Roman"/>
                        </a:rPr>
                        <a:t>1649-1660</a:t>
                      </a:r>
                      <a:endParaRPr lang="it-IT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highlight>
                            <a:srgbClr val="FFFF00"/>
                          </a:highlight>
                          <a:latin typeface="Arial"/>
                          <a:ea typeface="Calibri"/>
                          <a:cs typeface="Times New Roman"/>
                        </a:rPr>
                        <a:t>Repubblica</a:t>
                      </a:r>
                      <a:r>
                        <a:rPr lang="it-IT" sz="1600" dirty="0">
                          <a:latin typeface="Arial"/>
                          <a:ea typeface="Calibri"/>
                          <a:cs typeface="Times New Roman"/>
                        </a:rPr>
                        <a:t>: </a:t>
                      </a:r>
                      <a:r>
                        <a:rPr lang="it-IT" sz="1600" b="1" dirty="0" err="1">
                          <a:latin typeface="Arial"/>
                          <a:ea typeface="Calibri"/>
                          <a:cs typeface="Times New Roman"/>
                        </a:rPr>
                        <a:t>Cromwell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"/>
                          <a:ea typeface="Calibri"/>
                          <a:cs typeface="Times New Roman"/>
                        </a:rPr>
                        <a:t>1660-1685</a:t>
                      </a:r>
                      <a:endParaRPr lang="it-IT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"/>
                          <a:ea typeface="Calibri"/>
                          <a:cs typeface="Times New Roman"/>
                        </a:rPr>
                        <a:t>Carlo II Stuart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"/>
                          <a:ea typeface="Calibri"/>
                          <a:cs typeface="Times New Roman"/>
                        </a:rPr>
                        <a:t>1685-1688</a:t>
                      </a:r>
                      <a:endParaRPr lang="it-IT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rial"/>
                          <a:ea typeface="Calibri"/>
                          <a:cs typeface="Times New Roman"/>
                        </a:rPr>
                        <a:t>Giacomo II</a:t>
                      </a:r>
                      <a:r>
                        <a:rPr lang="it-IT" sz="1600" dirty="0">
                          <a:latin typeface="Arial"/>
                          <a:ea typeface="Calibri"/>
                          <a:cs typeface="Times New Roman"/>
                        </a:rPr>
                        <a:t> Stuart (dichiarato decaduto)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72"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latin typeface="Arial"/>
                          <a:ea typeface="Calibri"/>
                          <a:cs typeface="Times New Roman"/>
                        </a:rPr>
                        <a:t>1688- 1702</a:t>
                      </a:r>
                      <a:endParaRPr lang="it-IT" sz="16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rial"/>
                          <a:ea typeface="Calibri"/>
                          <a:cs typeface="Times New Roman"/>
                        </a:rPr>
                        <a:t>Guglielmo III d’Orange e Maria Stuart (figlia di Giacomo II)</a:t>
                      </a:r>
                      <a:endParaRPr lang="it-IT" sz="16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7332" marR="673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o 6"/>
          <p:cNvSpPr/>
          <p:nvPr/>
        </p:nvSpPr>
        <p:spPr>
          <a:xfrm>
            <a:off x="6357950" y="1785932"/>
            <a:ext cx="571504" cy="1214446"/>
          </a:xfrm>
          <a:prstGeom prst="arc">
            <a:avLst>
              <a:gd name="adj1" fmla="val 16200000"/>
              <a:gd name="adj2" fmla="val 4048056"/>
            </a:avLst>
          </a:prstGeom>
          <a:ln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1857356" y="214296"/>
            <a:ext cx="5429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Verso la “Gloriosa rivoluzione”</a:t>
            </a:r>
            <a:endParaRPr lang="it-IT" sz="2800" dirty="0"/>
          </a:p>
        </p:txBody>
      </p:sp>
      <p:sp>
        <p:nvSpPr>
          <p:cNvPr id="16" name="Rettangolo 15"/>
          <p:cNvSpPr/>
          <p:nvPr/>
        </p:nvSpPr>
        <p:spPr>
          <a:xfrm>
            <a:off x="1214414" y="1428742"/>
            <a:ext cx="6072230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2400" dirty="0" smtClean="0"/>
              <a:t>Il Parlamento si divide in due schieramenti:</a:t>
            </a:r>
          </a:p>
          <a:p>
            <a:pPr lvl="0" algn="just">
              <a:buFont typeface="Arial" pitchFamily="34" charset="0"/>
              <a:buChar char="•"/>
            </a:pPr>
            <a:r>
              <a:rPr lang="it-IT" sz="2400" dirty="0" smtClean="0"/>
              <a:t> i </a:t>
            </a:r>
            <a:r>
              <a:rPr lang="it-IT" sz="2400" b="1" u="sng" dirty="0" smtClean="0">
                <a:solidFill>
                  <a:srgbClr val="FF0000"/>
                </a:solidFill>
              </a:rPr>
              <a:t>WHIGS</a:t>
            </a:r>
            <a:r>
              <a:rPr lang="it-IT" sz="2400" dirty="0" smtClean="0"/>
              <a:t>, filo-parlamentari;</a:t>
            </a:r>
          </a:p>
          <a:p>
            <a:pPr lvl="0" algn="just">
              <a:buFont typeface="Arial" pitchFamily="34" charset="0"/>
              <a:buChar char="•"/>
            </a:pPr>
            <a:endParaRPr lang="it-IT" sz="2400" dirty="0" smtClean="0"/>
          </a:p>
          <a:p>
            <a:pPr lvl="0" algn="just">
              <a:buFont typeface="Arial" pitchFamily="34" charset="0"/>
              <a:buChar char="•"/>
            </a:pPr>
            <a:r>
              <a:rPr lang="it-IT" sz="2400" dirty="0" smtClean="0"/>
              <a:t> i </a:t>
            </a:r>
            <a:r>
              <a:rPr lang="it-IT" sz="2400" b="1" u="sng" dirty="0" smtClean="0">
                <a:solidFill>
                  <a:srgbClr val="FF0000"/>
                </a:solidFill>
              </a:rPr>
              <a:t>TORIES</a:t>
            </a:r>
            <a:r>
              <a:rPr lang="it-IT" sz="2400" dirty="0" smtClean="0"/>
              <a:t>, difensori delle prerogative regie, della Camera dei </a:t>
            </a:r>
            <a:r>
              <a:rPr lang="it-IT" sz="2400" dirty="0" err="1" smtClean="0"/>
              <a:t>Lords</a:t>
            </a:r>
            <a:r>
              <a:rPr lang="it-IT" sz="2400" dirty="0" smtClean="0"/>
              <a:t> e della Chiesa anglicana.</a:t>
            </a:r>
          </a:p>
        </p:txBody>
      </p:sp>
      <p:sp>
        <p:nvSpPr>
          <p:cNvPr id="8" name="Rettangolo 7"/>
          <p:cNvSpPr/>
          <p:nvPr/>
        </p:nvSpPr>
        <p:spPr>
          <a:xfrm>
            <a:off x="7643834" y="1428742"/>
            <a:ext cx="9148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dirty="0" smtClean="0"/>
              <a:t>liberali</a:t>
            </a:r>
            <a:endParaRPr lang="it-IT" sz="2000" dirty="0"/>
          </a:p>
        </p:txBody>
      </p:sp>
      <p:sp>
        <p:nvSpPr>
          <p:cNvPr id="9" name="Rettangolo 8"/>
          <p:cNvSpPr/>
          <p:nvPr/>
        </p:nvSpPr>
        <p:spPr>
          <a:xfrm>
            <a:off x="1214414" y="3929072"/>
            <a:ext cx="15122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dirty="0" smtClean="0"/>
              <a:t>conservatori</a:t>
            </a:r>
            <a:endParaRPr lang="it-IT" sz="2000" dirty="0"/>
          </a:p>
        </p:txBody>
      </p:sp>
      <p:sp>
        <p:nvSpPr>
          <p:cNvPr id="10" name="Figura a mano libera 9"/>
          <p:cNvSpPr/>
          <p:nvPr/>
        </p:nvSpPr>
        <p:spPr>
          <a:xfrm>
            <a:off x="4963886" y="1821925"/>
            <a:ext cx="2695073" cy="488138"/>
          </a:xfrm>
          <a:custGeom>
            <a:avLst/>
            <a:gdLst>
              <a:gd name="connsiteX0" fmla="*/ 0 w 2695073"/>
              <a:gd name="connsiteY0" fmla="*/ 220006 h 488138"/>
              <a:gd name="connsiteX1" fmla="*/ 1615669 w 2695073"/>
              <a:gd name="connsiteY1" fmla="*/ 453762 h 488138"/>
              <a:gd name="connsiteX2" fmla="*/ 2646947 w 2695073"/>
              <a:gd name="connsiteY2" fmla="*/ 13750 h 488138"/>
              <a:gd name="connsiteX3" fmla="*/ 2646947 w 2695073"/>
              <a:gd name="connsiteY3" fmla="*/ 13750 h 488138"/>
              <a:gd name="connsiteX4" fmla="*/ 2695073 w 2695073"/>
              <a:gd name="connsiteY4" fmla="*/ 0 h 48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95073" h="488138">
                <a:moveTo>
                  <a:pt x="0" y="220006"/>
                </a:moveTo>
                <a:cubicBezTo>
                  <a:pt x="587255" y="354072"/>
                  <a:pt x="1174511" y="488138"/>
                  <a:pt x="1615669" y="453762"/>
                </a:cubicBezTo>
                <a:cubicBezTo>
                  <a:pt x="2056827" y="419386"/>
                  <a:pt x="2646947" y="13750"/>
                  <a:pt x="2646947" y="13750"/>
                </a:cubicBezTo>
                <a:lnTo>
                  <a:pt x="2646947" y="13750"/>
                </a:lnTo>
                <a:lnTo>
                  <a:pt x="2695073" y="0"/>
                </a:ln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 12"/>
          <p:cNvSpPr/>
          <p:nvPr/>
        </p:nvSpPr>
        <p:spPr>
          <a:xfrm>
            <a:off x="713874" y="2908205"/>
            <a:ext cx="633663" cy="1299410"/>
          </a:xfrm>
          <a:custGeom>
            <a:avLst/>
            <a:gdLst>
              <a:gd name="connsiteX0" fmla="*/ 633663 w 633663"/>
              <a:gd name="connsiteY0" fmla="*/ 0 h 1299410"/>
              <a:gd name="connsiteX1" fmla="*/ 83648 w 633663"/>
              <a:gd name="connsiteY1" fmla="*/ 584390 h 1299410"/>
              <a:gd name="connsiteX2" fmla="*/ 131774 w 633663"/>
              <a:gd name="connsiteY2" fmla="*/ 1168781 h 1299410"/>
              <a:gd name="connsiteX3" fmla="*/ 461783 w 633663"/>
              <a:gd name="connsiteY3" fmla="*/ 1299410 h 1299410"/>
              <a:gd name="connsiteX4" fmla="*/ 461783 w 633663"/>
              <a:gd name="connsiteY4" fmla="*/ 1299410 h 1299410"/>
              <a:gd name="connsiteX5" fmla="*/ 461783 w 633663"/>
              <a:gd name="connsiteY5" fmla="*/ 1299410 h 1299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3663" h="1299410">
                <a:moveTo>
                  <a:pt x="633663" y="0"/>
                </a:moveTo>
                <a:cubicBezTo>
                  <a:pt x="400479" y="194796"/>
                  <a:pt x="167296" y="389593"/>
                  <a:pt x="83648" y="584390"/>
                </a:cubicBezTo>
                <a:cubicBezTo>
                  <a:pt x="0" y="779187"/>
                  <a:pt x="68751" y="1049611"/>
                  <a:pt x="131774" y="1168781"/>
                </a:cubicBezTo>
                <a:cubicBezTo>
                  <a:pt x="194797" y="1287951"/>
                  <a:pt x="461783" y="1299410"/>
                  <a:pt x="461783" y="1299410"/>
                </a:cubicBezTo>
                <a:lnTo>
                  <a:pt x="461783" y="1299410"/>
                </a:lnTo>
                <a:lnTo>
                  <a:pt x="461783" y="1299410"/>
                </a:lnTo>
              </a:path>
            </a:pathLst>
          </a:custGeom>
          <a:ln w="127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57356" y="214296"/>
            <a:ext cx="5429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Gloriosa rivoluzione</a:t>
            </a:r>
            <a:endParaRPr lang="it-IT" sz="2800" dirty="0"/>
          </a:p>
        </p:txBody>
      </p:sp>
      <p:sp>
        <p:nvSpPr>
          <p:cNvPr id="16" name="Rettangolo 15"/>
          <p:cNvSpPr/>
          <p:nvPr/>
        </p:nvSpPr>
        <p:spPr>
          <a:xfrm>
            <a:off x="1285852" y="857238"/>
            <a:ext cx="6500858" cy="80021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2400" dirty="0" smtClean="0"/>
              <a:t>Guglielmo d’Orange sbarca in Inghilterra nel </a:t>
            </a:r>
            <a:r>
              <a:rPr lang="it-IT" sz="2400" b="1" dirty="0" smtClean="0"/>
              <a:t>1688</a:t>
            </a:r>
          </a:p>
          <a:p>
            <a:pPr algn="just"/>
            <a:endParaRPr lang="it-IT" sz="2200" b="1" dirty="0"/>
          </a:p>
        </p:txBody>
      </p:sp>
      <p:sp>
        <p:nvSpPr>
          <p:cNvPr id="6" name="Rettangolo 5"/>
          <p:cNvSpPr/>
          <p:nvPr/>
        </p:nvSpPr>
        <p:spPr>
          <a:xfrm>
            <a:off x="3071802" y="1285866"/>
            <a:ext cx="5143536" cy="7694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200" dirty="0" smtClean="0"/>
              <a:t>Giacomo </a:t>
            </a:r>
            <a:r>
              <a:rPr lang="it-IT" sz="2200" b="1" dirty="0" smtClean="0"/>
              <a:t>fugge</a:t>
            </a:r>
            <a:r>
              <a:rPr lang="it-IT" sz="2200" dirty="0" smtClean="0"/>
              <a:t>: non c’è spargimento di sangue (per questo “gloriosa”)</a:t>
            </a:r>
            <a:endParaRPr lang="it-IT" sz="2200" b="1" dirty="0">
              <a:solidFill>
                <a:srgbClr val="FF0000"/>
              </a:solidFill>
            </a:endParaRPr>
          </a:p>
        </p:txBody>
      </p:sp>
      <p:pic>
        <p:nvPicPr>
          <p:cNvPr id="3174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3122"/>
            <a:ext cx="2224173" cy="2500330"/>
          </a:xfrm>
          <a:prstGeom prst="rect">
            <a:avLst/>
          </a:prstGeom>
          <a:noFill/>
        </p:spPr>
      </p:pic>
      <p:sp>
        <p:nvSpPr>
          <p:cNvPr id="8" name="Rettangolo 7"/>
          <p:cNvSpPr/>
          <p:nvPr/>
        </p:nvSpPr>
        <p:spPr>
          <a:xfrm>
            <a:off x="3214678" y="2357436"/>
            <a:ext cx="5143536" cy="23083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400" dirty="0" smtClean="0"/>
              <a:t>Il Parlamento riconosce </a:t>
            </a:r>
            <a:r>
              <a:rPr lang="it-IT" sz="2400" dirty="0" err="1" smtClean="0"/>
              <a:t>Gugliemo</a:t>
            </a:r>
            <a:r>
              <a:rPr lang="it-IT" sz="2400" dirty="0" smtClean="0"/>
              <a:t> e Maria come legittimi sovrani. </a:t>
            </a:r>
          </a:p>
          <a:p>
            <a:pPr>
              <a:buFontTx/>
              <a:buChar char="-"/>
            </a:pPr>
            <a:r>
              <a:rPr lang="it-IT" sz="2400" dirty="0" smtClean="0"/>
              <a:t> Guglielmo per </a:t>
            </a:r>
            <a:r>
              <a:rPr lang="it-IT" sz="2400" b="1" dirty="0" smtClean="0">
                <a:solidFill>
                  <a:srgbClr val="FF0000"/>
                </a:solidFill>
              </a:rPr>
              <a:t>volontà della nazione </a:t>
            </a:r>
            <a:r>
              <a:rPr lang="it-IT" sz="2400" dirty="0" smtClean="0"/>
              <a:t>(come chiedevano i </a:t>
            </a:r>
            <a:r>
              <a:rPr lang="it-IT" sz="2400" dirty="0" err="1" smtClean="0"/>
              <a:t>Whigs</a:t>
            </a:r>
            <a:r>
              <a:rPr lang="it-IT" sz="2400" dirty="0" smtClean="0"/>
              <a:t>)… </a:t>
            </a:r>
          </a:p>
          <a:p>
            <a:r>
              <a:rPr lang="it-IT" sz="2400" dirty="0" smtClean="0"/>
              <a:t>- e Maria in virtù del </a:t>
            </a:r>
            <a:r>
              <a:rPr lang="it-IT" sz="2400" b="1" dirty="0" smtClean="0">
                <a:solidFill>
                  <a:srgbClr val="FF0000"/>
                </a:solidFill>
              </a:rPr>
              <a:t>diritto dinastico e divino</a:t>
            </a:r>
            <a:r>
              <a:rPr lang="it-IT" sz="2400" dirty="0" smtClean="0"/>
              <a:t> (come chiedevano i </a:t>
            </a:r>
            <a:r>
              <a:rPr lang="it-IT" sz="2400" dirty="0" err="1" smtClean="0"/>
              <a:t>Tories</a:t>
            </a:r>
            <a:r>
              <a:rPr lang="it-IT" sz="2400" dirty="0" smtClean="0"/>
              <a:t>).</a:t>
            </a:r>
            <a:endParaRPr lang="it-IT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57356" y="214296"/>
            <a:ext cx="54292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Dichiarazione dei diritti</a:t>
            </a:r>
            <a:endParaRPr lang="it-IT" sz="2800" dirty="0"/>
          </a:p>
        </p:txBody>
      </p:sp>
      <p:sp>
        <p:nvSpPr>
          <p:cNvPr id="16" name="Rettangolo 15"/>
          <p:cNvSpPr/>
          <p:nvPr/>
        </p:nvSpPr>
        <p:spPr>
          <a:xfrm>
            <a:off x="428596" y="857238"/>
            <a:ext cx="8143932" cy="37856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400" dirty="0" smtClean="0"/>
              <a:t>1689: emanazione della “</a:t>
            </a:r>
            <a:r>
              <a:rPr lang="it-IT" sz="2400" b="1" dirty="0" smtClean="0"/>
              <a:t>Dichiarazione dei diritti</a:t>
            </a:r>
            <a:r>
              <a:rPr lang="it-IT" sz="2400" dirty="0" smtClean="0"/>
              <a:t>” </a:t>
            </a:r>
            <a:r>
              <a:rPr lang="it-IT" i="1" dirty="0" smtClean="0"/>
              <a:t>(leggi testo)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 fissava l’indipendenza dell’assemblea rappresentativa e confermava l’</a:t>
            </a:r>
            <a:r>
              <a:rPr lang="it-IT" sz="2400" b="1" dirty="0" smtClean="0"/>
              <a:t>autorità del Parlamento </a:t>
            </a:r>
            <a:r>
              <a:rPr lang="it-IT" sz="2400" dirty="0" smtClean="0"/>
              <a:t>nell’approvazione delle leggi e nell’imposizione delle tasse;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 dichiarava che mantenere un </a:t>
            </a:r>
            <a:r>
              <a:rPr lang="it-IT" sz="2400" b="1" dirty="0" smtClean="0"/>
              <a:t>esercito stanziale </a:t>
            </a:r>
            <a:r>
              <a:rPr lang="it-IT" sz="2400" dirty="0" smtClean="0"/>
              <a:t>in tempo di pace era illegale;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 affermava che </a:t>
            </a:r>
            <a:r>
              <a:rPr lang="it-IT" sz="2400" b="1" dirty="0" smtClean="0"/>
              <a:t>i diritti personali dei cittadini </a:t>
            </a:r>
            <a:r>
              <a:rPr lang="it-IT" sz="2400" dirty="0" smtClean="0"/>
              <a:t>(parola, stampa, espressione politica) erano inviolabili;</a:t>
            </a:r>
          </a:p>
          <a:p>
            <a:pPr lvl="0">
              <a:buFont typeface="Arial" pitchFamily="34" charset="0"/>
              <a:buChar char="•"/>
            </a:pPr>
            <a:r>
              <a:rPr lang="it-IT" sz="2400" dirty="0" smtClean="0"/>
              <a:t> imponeva al re la </a:t>
            </a:r>
            <a:r>
              <a:rPr lang="it-IT" sz="2400" b="1" dirty="0" smtClean="0"/>
              <a:t>convocazione triennale obbligatoria </a:t>
            </a:r>
            <a:r>
              <a:rPr lang="it-IT" sz="2400" dirty="0" smtClean="0"/>
              <a:t>del Parlamento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57158" y="285734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Elisabetta </a:t>
            </a:r>
            <a:r>
              <a:rPr lang="it-IT" sz="2800" b="1" dirty="0"/>
              <a:t>I </a:t>
            </a:r>
            <a:r>
              <a:rPr lang="it-IT" sz="2800" b="1" dirty="0" smtClean="0"/>
              <a:t>Tudor (1558-1603)</a:t>
            </a:r>
            <a:r>
              <a:rPr lang="it-IT" sz="2800" dirty="0" smtClean="0"/>
              <a:t> 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3857620" y="1428742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400" dirty="0" smtClean="0"/>
              <a:t>L’Inghilterra si trasforma in grande </a:t>
            </a:r>
            <a:r>
              <a:rPr lang="it-IT" sz="2400" b="1" dirty="0" smtClean="0"/>
              <a:t>potenza navale</a:t>
            </a:r>
            <a:r>
              <a:rPr lang="it-IT" sz="2400" dirty="0" smtClean="0"/>
              <a:t> (sconfiggendo anche l’</a:t>
            </a:r>
            <a:r>
              <a:rPr lang="it-IT" sz="2400" i="1" dirty="0" smtClean="0"/>
              <a:t>Invincibile Armata spagnola</a:t>
            </a:r>
            <a:r>
              <a:rPr lang="it-IT" sz="2400" dirty="0" smtClean="0"/>
              <a:t>), </a:t>
            </a:r>
          </a:p>
          <a:p>
            <a:r>
              <a:rPr lang="it-IT" sz="2400" b="1" dirty="0" smtClean="0"/>
              <a:t>commerciale</a:t>
            </a:r>
            <a:r>
              <a:rPr lang="it-IT" sz="2400" dirty="0" smtClean="0"/>
              <a:t> </a:t>
            </a:r>
          </a:p>
          <a:p>
            <a:r>
              <a:rPr lang="it-IT" sz="2400" dirty="0" smtClean="0"/>
              <a:t>e </a:t>
            </a:r>
            <a:r>
              <a:rPr lang="it-IT" sz="2400" b="1" dirty="0" smtClean="0"/>
              <a:t>coloniale</a:t>
            </a:r>
            <a:r>
              <a:rPr lang="it-IT" sz="2400" dirty="0" smtClean="0"/>
              <a:t> (arrivando anche in America, in Virginia).</a:t>
            </a:r>
            <a:endParaRPr lang="it-IT" sz="2400" dirty="0"/>
          </a:p>
        </p:txBody>
      </p:sp>
      <p:pic>
        <p:nvPicPr>
          <p:cNvPr id="14342" name="Picture 6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642910" y="1000114"/>
            <a:ext cx="2571768" cy="33756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57158" y="285734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dirty="0" smtClean="0"/>
              <a:t>Elisabetta </a:t>
            </a:r>
            <a:r>
              <a:rPr lang="it-IT" sz="2800" b="1" dirty="0"/>
              <a:t>I </a:t>
            </a:r>
            <a:r>
              <a:rPr lang="it-IT" sz="2800" b="1" dirty="0" smtClean="0"/>
              <a:t>Tudor (1558-1603)</a:t>
            </a:r>
            <a:r>
              <a:rPr lang="it-IT" sz="2800" dirty="0" smtClean="0"/>
              <a:t> 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3143240" y="857238"/>
            <a:ext cx="457200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it-IT" sz="2400" b="1" dirty="0" smtClean="0"/>
              <a:t>Trasformazione</a:t>
            </a:r>
            <a:r>
              <a:rPr lang="it-IT" sz="2400" dirty="0" smtClean="0"/>
              <a:t> della </a:t>
            </a:r>
            <a:r>
              <a:rPr lang="it-IT" sz="2400" dirty="0"/>
              <a:t>struttura </a:t>
            </a:r>
            <a:r>
              <a:rPr lang="it-IT" sz="2400" dirty="0" smtClean="0"/>
              <a:t>sociale inglese.</a:t>
            </a:r>
            <a:endParaRPr lang="it-IT" sz="2400" dirty="0"/>
          </a:p>
        </p:txBody>
      </p:sp>
      <p:pic>
        <p:nvPicPr>
          <p:cNvPr id="14342" name="Picture 6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357158" y="1500180"/>
            <a:ext cx="1850461" cy="2428892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643174" y="1836475"/>
            <a:ext cx="585788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Al vertice troviamo i </a:t>
            </a:r>
            <a:r>
              <a:rPr kumimoji="0" lang="it-IT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Lords</a:t>
            </a: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(la grande aristocrazia).</a:t>
            </a:r>
            <a:r>
              <a:rPr kumimoji="0" lang="it-IT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Essi</a:t>
            </a: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si indeboliscono </a:t>
            </a:r>
            <a:r>
              <a:rPr kumimoji="0" lang="it-IT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perché…</a:t>
            </a: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aumentano di numero</a:t>
            </a: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sono penalizzati dalla vendita delle cariche pubbliche</a:t>
            </a: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Symbol" pitchFamily="18" charset="2"/>
              <a:buChar char=""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perdono molte funzioni militari e giudiziarie</a:t>
            </a: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Sviluppo della </a:t>
            </a:r>
            <a:r>
              <a:rPr kumimoji="0" lang="it-IT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gentry</a:t>
            </a: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</a:t>
            </a:r>
            <a:r>
              <a:rPr kumimoji="0" lang="it-I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piccola e media nobiltà</a:t>
            </a: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delle campagne inglesi), cresciuta soprattutto grazie alla vendita di terre promossa dallo Stato. E’ una classe sociale molto variegata (ci sono famiglie molto ricche e famiglie povere).</a:t>
            </a: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Borghesi</a:t>
            </a: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it-IT" sz="1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Yeomen</a:t>
            </a: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(piccoli proprietari e coltivatori diretti).</a:t>
            </a: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Contadini e braccianti</a:t>
            </a: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it-IT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al servizio delle altre classi.</a:t>
            </a:r>
            <a:endParaRPr kumimoji="0" lang="it-IT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000232" y="285734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Il PARLAMENTO</a:t>
            </a:r>
            <a:r>
              <a:rPr lang="it-IT" sz="2800" dirty="0" smtClean="0"/>
              <a:t> 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1142976" y="1000114"/>
            <a:ext cx="4357686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it-IT" sz="2400" dirty="0"/>
              <a:t>In Inghilterra il re </a:t>
            </a:r>
            <a:r>
              <a:rPr lang="it-IT" sz="2400" b="1" dirty="0" smtClean="0"/>
              <a:t>NON PUÒ</a:t>
            </a:r>
          </a:p>
          <a:p>
            <a:pPr algn="ctr"/>
            <a:endParaRPr lang="it-IT" sz="2400" b="1" dirty="0"/>
          </a:p>
          <a:p>
            <a:pPr algn="ctr"/>
            <a:r>
              <a:rPr lang="it-IT" sz="2400" dirty="0" smtClean="0"/>
              <a:t>promulgare </a:t>
            </a:r>
            <a:r>
              <a:rPr lang="it-IT" sz="2400" b="1" dirty="0">
                <a:solidFill>
                  <a:srgbClr val="FF0000"/>
                </a:solidFill>
              </a:rPr>
              <a:t>nuove leggi </a:t>
            </a:r>
            <a:r>
              <a:rPr lang="it-IT" sz="2400" dirty="0"/>
              <a:t>né imporre </a:t>
            </a:r>
            <a:r>
              <a:rPr lang="it-IT" sz="2400" b="1" dirty="0">
                <a:solidFill>
                  <a:srgbClr val="FF0000"/>
                </a:solidFill>
              </a:rPr>
              <a:t>nuove tasse 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algn="ctr"/>
            <a:endParaRPr lang="it-IT" sz="2400" b="1" dirty="0" smtClean="0">
              <a:solidFill>
                <a:srgbClr val="FF0000"/>
              </a:solidFill>
            </a:endParaRPr>
          </a:p>
          <a:p>
            <a:pPr algn="ctr"/>
            <a:r>
              <a:rPr lang="it-IT" sz="2400" u="sng" dirty="0" smtClean="0"/>
              <a:t>senza </a:t>
            </a:r>
            <a:r>
              <a:rPr lang="it-IT" sz="2400" u="sng" dirty="0"/>
              <a:t>l’accordo del Parlamento</a:t>
            </a:r>
          </a:p>
        </p:txBody>
      </p:sp>
      <p:pic>
        <p:nvPicPr>
          <p:cNvPr id="17410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6215074" y="214296"/>
            <a:ext cx="2766318" cy="2071702"/>
          </a:xfrm>
          <a:prstGeom prst="rect">
            <a:avLst/>
          </a:prstGeom>
          <a:noFill/>
        </p:spPr>
      </p:pic>
      <p:pic>
        <p:nvPicPr>
          <p:cNvPr id="17412" name="Picture 4" descr="Visualizza immagine di origine"/>
          <p:cNvPicPr>
            <a:picLocks noChangeAspect="1" noChangeArrowheads="1"/>
          </p:cNvPicPr>
          <p:nvPr/>
        </p:nvPicPr>
        <p:blipFill>
          <a:blip r:embed="rId3" cstate="print">
            <a:lum contrast="20000"/>
          </a:blip>
          <a:srcRect b="74671"/>
          <a:stretch>
            <a:fillRect/>
          </a:stretch>
        </p:blipFill>
        <p:spPr bwMode="auto">
          <a:xfrm rot="20272256">
            <a:off x="135847" y="2409174"/>
            <a:ext cx="1538288" cy="642942"/>
          </a:xfrm>
          <a:prstGeom prst="rect">
            <a:avLst/>
          </a:prstGeom>
          <a:noFill/>
        </p:spPr>
      </p:pic>
      <p:sp>
        <p:nvSpPr>
          <p:cNvPr id="8" name="Rettangolo 7"/>
          <p:cNvSpPr/>
          <p:nvPr/>
        </p:nvSpPr>
        <p:spPr>
          <a:xfrm>
            <a:off x="214282" y="3714758"/>
            <a:ext cx="8429652" cy="1200329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it-IT" b="1" i="1" dirty="0"/>
              <a:t>Magna </a:t>
            </a:r>
            <a:r>
              <a:rPr lang="it-IT" b="1" i="1" dirty="0" err="1"/>
              <a:t>Charta</a:t>
            </a:r>
            <a:r>
              <a:rPr lang="it-IT" dirty="0"/>
              <a:t> </a:t>
            </a:r>
            <a:r>
              <a:rPr lang="it-IT" dirty="0" smtClean="0"/>
              <a:t>sottoscritta </a:t>
            </a:r>
            <a:r>
              <a:rPr lang="it-IT" dirty="0"/>
              <a:t>dal re Giovanni </a:t>
            </a:r>
            <a:r>
              <a:rPr lang="it-IT" dirty="0" err="1" smtClean="0"/>
              <a:t>Senzaterra</a:t>
            </a:r>
            <a:r>
              <a:rPr lang="it-IT" dirty="0" smtClean="0"/>
              <a:t> nel 1215: </a:t>
            </a:r>
            <a:endParaRPr lang="it-IT" dirty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il </a:t>
            </a:r>
            <a:r>
              <a:rPr lang="it-IT" dirty="0"/>
              <a:t>re </a:t>
            </a:r>
            <a:r>
              <a:rPr lang="it-IT" dirty="0" smtClean="0"/>
              <a:t>deve </a:t>
            </a:r>
            <a:r>
              <a:rPr lang="it-IT" dirty="0"/>
              <a:t>governare con il consenso dei sudditi; </a:t>
            </a:r>
            <a:endParaRPr lang="it-IT" dirty="0" smtClean="0"/>
          </a:p>
          <a:p>
            <a:pPr>
              <a:buFont typeface="Arial" pitchFamily="34" charset="0"/>
              <a:buChar char="•"/>
            </a:pPr>
            <a:r>
              <a:rPr lang="it-IT" dirty="0" smtClean="0"/>
              <a:t> il re </a:t>
            </a:r>
            <a:r>
              <a:rPr lang="it-IT" dirty="0"/>
              <a:t>non </a:t>
            </a:r>
            <a:r>
              <a:rPr lang="it-IT" dirty="0" smtClean="0"/>
              <a:t>può imporre </a:t>
            </a:r>
            <a:r>
              <a:rPr lang="it-IT" dirty="0"/>
              <a:t>nuove tasse senza l’approvazione del “grande consiglio del Regno”, che dal 1242 aveva assunto il nome di </a:t>
            </a:r>
            <a:r>
              <a:rPr lang="it-IT" b="1" i="1" dirty="0"/>
              <a:t>Parlamento dei </a:t>
            </a:r>
            <a:r>
              <a:rPr lang="it-IT" b="1" i="1" dirty="0" err="1"/>
              <a:t>Lords</a:t>
            </a:r>
            <a:r>
              <a:rPr lang="it-IT" dirty="0"/>
              <a:t>.</a:t>
            </a:r>
          </a:p>
        </p:txBody>
      </p:sp>
      <p:cxnSp>
        <p:nvCxnSpPr>
          <p:cNvPr id="10" name="Connettore 2 9"/>
          <p:cNvCxnSpPr/>
          <p:nvPr/>
        </p:nvCxnSpPr>
        <p:spPr>
          <a:xfrm rot="16200000" flipH="1">
            <a:off x="750067" y="3250411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000232" y="285734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Il PARLAMENTO</a:t>
            </a:r>
            <a:r>
              <a:rPr lang="it-IT" sz="2800" dirty="0" smtClean="0"/>
              <a:t> 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5357818" y="2786064"/>
            <a:ext cx="3643338" cy="19389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it-IT" sz="2400" dirty="0" smtClean="0"/>
              <a:t>La </a:t>
            </a:r>
            <a:r>
              <a:rPr lang="it-IT" sz="2400" b="1" dirty="0">
                <a:solidFill>
                  <a:srgbClr val="FF0000"/>
                </a:solidFill>
              </a:rPr>
              <a:t>Camera dei Comuni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/>
              <a:t>(dove sedevano gli esponenti della piccola e media </a:t>
            </a:r>
            <a:r>
              <a:rPr lang="it-IT" sz="2400" dirty="0" smtClean="0"/>
              <a:t>nobiltà, della </a:t>
            </a:r>
            <a:r>
              <a:rPr lang="it-IT" sz="2400" dirty="0" err="1" smtClean="0"/>
              <a:t>gentry</a:t>
            </a:r>
            <a:r>
              <a:rPr lang="it-IT" sz="2400" dirty="0" smtClean="0"/>
              <a:t>).</a:t>
            </a:r>
            <a:endParaRPr lang="it-IT" sz="2400" dirty="0"/>
          </a:p>
        </p:txBody>
      </p:sp>
      <p:pic>
        <p:nvPicPr>
          <p:cNvPr id="17410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4572000" y="1214428"/>
            <a:ext cx="1408996" cy="1055200"/>
          </a:xfrm>
          <a:prstGeom prst="rect">
            <a:avLst/>
          </a:prstGeom>
          <a:noFill/>
        </p:spPr>
      </p:pic>
      <p:sp>
        <p:nvSpPr>
          <p:cNvPr id="9" name="Rettangolo 8"/>
          <p:cNvSpPr/>
          <p:nvPr/>
        </p:nvSpPr>
        <p:spPr>
          <a:xfrm>
            <a:off x="500034" y="2786064"/>
            <a:ext cx="4714908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/>
            <a:r>
              <a:rPr lang="it-IT" sz="2400" dirty="0" smtClean="0"/>
              <a:t>La </a:t>
            </a:r>
            <a:r>
              <a:rPr lang="it-IT" sz="2400" b="1" dirty="0">
                <a:solidFill>
                  <a:srgbClr val="FF0000"/>
                </a:solidFill>
              </a:rPr>
              <a:t>Camera dei </a:t>
            </a:r>
            <a:r>
              <a:rPr lang="it-IT" sz="2400" b="1" dirty="0" err="1">
                <a:solidFill>
                  <a:srgbClr val="FF0000"/>
                </a:solidFill>
              </a:rPr>
              <a:t>Lords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/>
              <a:t>(dove </a:t>
            </a:r>
            <a:r>
              <a:rPr lang="it-IT" sz="2400" dirty="0" smtClean="0"/>
              <a:t>sedevano </a:t>
            </a:r>
            <a:r>
              <a:rPr lang="it-IT" sz="2400" dirty="0"/>
              <a:t>i </a:t>
            </a:r>
            <a:r>
              <a:rPr lang="it-IT" sz="2400" dirty="0" err="1"/>
              <a:t>Lords</a:t>
            </a:r>
            <a:r>
              <a:rPr lang="it-IT" sz="2400" dirty="0"/>
              <a:t>, e in particolare i primogeniti delle più importanti famiglie aristocratiche e i prelati della Chiesa anglicana</a:t>
            </a:r>
            <a:r>
              <a:rPr lang="it-IT" sz="2400" dirty="0" smtClean="0"/>
              <a:t>).</a:t>
            </a:r>
            <a:endParaRPr lang="it-IT" sz="2400" dirty="0"/>
          </a:p>
        </p:txBody>
      </p:sp>
      <p:sp>
        <p:nvSpPr>
          <p:cNvPr id="11" name="Rettangolo 10"/>
          <p:cNvSpPr/>
          <p:nvPr/>
        </p:nvSpPr>
        <p:spPr>
          <a:xfrm>
            <a:off x="2357422" y="785800"/>
            <a:ext cx="457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it-IT" dirty="0" smtClean="0"/>
              <a:t>Il Parlamento inglese era diviso in </a:t>
            </a:r>
            <a:r>
              <a:rPr lang="it-IT" b="1" u="sng" dirty="0" smtClean="0">
                <a:solidFill>
                  <a:srgbClr val="FF0000"/>
                </a:solidFill>
              </a:rPr>
              <a:t>due Camere</a:t>
            </a:r>
            <a:r>
              <a:rPr lang="it-IT" dirty="0" smtClean="0"/>
              <a:t>:</a:t>
            </a:r>
            <a:endParaRPr lang="it-IT" dirty="0"/>
          </a:p>
        </p:txBody>
      </p:sp>
      <p:cxnSp>
        <p:nvCxnSpPr>
          <p:cNvPr id="13" name="Connettore 2 12"/>
          <p:cNvCxnSpPr/>
          <p:nvPr/>
        </p:nvCxnSpPr>
        <p:spPr>
          <a:xfrm rot="10800000" flipV="1">
            <a:off x="4286248" y="2357436"/>
            <a:ext cx="928694" cy="2857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5357818" y="2357436"/>
            <a:ext cx="990608" cy="27622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000232" y="285734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Le questioni religiose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4929190" y="2000246"/>
            <a:ext cx="3643338" cy="12926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b="1" dirty="0"/>
              <a:t>Calvinisti</a:t>
            </a:r>
            <a:r>
              <a:rPr lang="it-IT" dirty="0"/>
              <a:t>, chiamati con disprezzo “</a:t>
            </a:r>
            <a:r>
              <a:rPr lang="it-IT" sz="2400" b="1" dirty="0">
                <a:solidFill>
                  <a:srgbClr val="FF0000"/>
                </a:solidFill>
              </a:rPr>
              <a:t>puritani</a:t>
            </a:r>
            <a:r>
              <a:rPr lang="it-IT" dirty="0"/>
              <a:t>” (volontà di purificare la società inglese da ogni residuo di influenza romana). </a:t>
            </a:r>
            <a:endParaRPr lang="it-IT" sz="3600" dirty="0"/>
          </a:p>
        </p:txBody>
      </p:sp>
      <p:sp>
        <p:nvSpPr>
          <p:cNvPr id="9" name="Rettangolo 8"/>
          <p:cNvSpPr/>
          <p:nvPr/>
        </p:nvSpPr>
        <p:spPr>
          <a:xfrm>
            <a:off x="500034" y="1428742"/>
            <a:ext cx="4143404" cy="280076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400" b="1" dirty="0"/>
              <a:t>Chiesa di Stato </a:t>
            </a:r>
            <a:r>
              <a:rPr lang="it-IT" sz="2400" b="1" dirty="0">
                <a:solidFill>
                  <a:srgbClr val="FF0000"/>
                </a:solidFill>
              </a:rPr>
              <a:t>anglicana</a:t>
            </a:r>
            <a:r>
              <a:rPr lang="it-IT" sz="2400" dirty="0"/>
              <a:t>, con struttura di tipo </a:t>
            </a:r>
            <a:r>
              <a:rPr lang="it-IT" sz="2400" u="sng" dirty="0"/>
              <a:t>episcopalista</a:t>
            </a:r>
            <a:r>
              <a:rPr lang="it-IT" sz="2400" dirty="0"/>
              <a:t> </a:t>
            </a:r>
            <a:r>
              <a:rPr lang="it-IT" sz="2000" dirty="0"/>
              <a:t>(potere religioso e disciplinare dei vescovi nelle loro diocesi: il potere politico, attraverso i vescovi, esercitava un forte controllo sociale). </a:t>
            </a:r>
            <a:endParaRPr lang="it-IT" sz="2000" dirty="0" smtClean="0"/>
          </a:p>
          <a:p>
            <a:pPr lvl="0"/>
            <a:r>
              <a:rPr lang="it-IT" sz="2400" dirty="0" smtClean="0"/>
              <a:t>È </a:t>
            </a:r>
            <a:r>
              <a:rPr lang="it-IT" sz="2400" dirty="0"/>
              <a:t>dunque una Chiesa guidata dai vescovi e controllata dal re.</a:t>
            </a:r>
          </a:p>
        </p:txBody>
      </p:sp>
      <p:sp>
        <p:nvSpPr>
          <p:cNvPr id="10" name="Rettangolo 9"/>
          <p:cNvSpPr/>
          <p:nvPr/>
        </p:nvSpPr>
        <p:spPr>
          <a:xfrm>
            <a:off x="2214546" y="8572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C</a:t>
            </a:r>
            <a:r>
              <a:rPr lang="it-IT" dirty="0" smtClean="0"/>
              <a:t>ontrasti </a:t>
            </a:r>
            <a:r>
              <a:rPr lang="it-IT" dirty="0" err="1" smtClean="0"/>
              <a:t>religiosi…</a:t>
            </a:r>
            <a:r>
              <a:rPr lang="it-IT" dirty="0" smtClean="0"/>
              <a:t> </a:t>
            </a:r>
            <a:r>
              <a:rPr lang="it-IT" dirty="0"/>
              <a:t>ci sono diverse Chiese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6143636" y="1285866"/>
            <a:ext cx="1490674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400" b="1" dirty="0" smtClean="0">
                <a:solidFill>
                  <a:srgbClr val="FF0000"/>
                </a:solidFill>
              </a:rPr>
              <a:t>Cattolici</a:t>
            </a: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5143504" y="3500444"/>
            <a:ext cx="3214710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dirty="0" smtClean="0"/>
              <a:t>Diversi </a:t>
            </a:r>
            <a:r>
              <a:rPr lang="it-IT" i="1" dirty="0"/>
              <a:t>altri movimenti religiosi</a:t>
            </a:r>
            <a:r>
              <a:rPr lang="it-IT" dirty="0"/>
              <a:t>, come quelli dei battisti e dei quaccheri</a:t>
            </a:r>
            <a:endParaRPr lang="it-IT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000232" y="428610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Giacomo I Stuart (1603-25)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4000496" y="1714494"/>
            <a:ext cx="4286280" cy="230832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400" b="1" dirty="0" smtClean="0"/>
              <a:t>Giacomo è già re di Scozia.</a:t>
            </a:r>
          </a:p>
          <a:p>
            <a:pPr lvl="0"/>
            <a:endParaRPr lang="it-IT" sz="2400" dirty="0" smtClean="0"/>
          </a:p>
          <a:p>
            <a:pPr lvl="0"/>
            <a:r>
              <a:rPr lang="it-IT" sz="2400" dirty="0" smtClean="0"/>
              <a:t>Inghilterra </a:t>
            </a:r>
            <a:r>
              <a:rPr lang="it-IT" sz="2400" dirty="0"/>
              <a:t>(</a:t>
            </a:r>
            <a:r>
              <a:rPr lang="it-IT" sz="2400" i="1" dirty="0"/>
              <a:t>anglicana</a:t>
            </a:r>
            <a:r>
              <a:rPr lang="it-IT" sz="2400" dirty="0"/>
              <a:t>), Irlanda (</a:t>
            </a:r>
            <a:r>
              <a:rPr lang="it-IT" sz="2400" i="1" dirty="0"/>
              <a:t>cattolica</a:t>
            </a:r>
            <a:r>
              <a:rPr lang="it-IT" sz="2400" dirty="0"/>
              <a:t>) e Scozia (</a:t>
            </a:r>
            <a:r>
              <a:rPr lang="it-IT" sz="2400" i="1" dirty="0"/>
              <a:t>calvinista</a:t>
            </a:r>
            <a:r>
              <a:rPr lang="it-IT" sz="2400" dirty="0"/>
              <a:t>) si trovano così sotto un unico </a:t>
            </a:r>
            <a:r>
              <a:rPr lang="it-IT" sz="2400" dirty="0" smtClean="0"/>
              <a:t>sovrano</a:t>
            </a:r>
            <a:endParaRPr lang="it-IT" sz="2400" b="1" dirty="0" smtClean="0"/>
          </a:p>
        </p:txBody>
      </p:sp>
      <p:pic>
        <p:nvPicPr>
          <p:cNvPr id="18434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071552"/>
            <a:ext cx="2838713" cy="3762782"/>
          </a:xfrm>
          <a:prstGeom prst="rect">
            <a:avLst/>
          </a:prstGeom>
          <a:noFill/>
        </p:spPr>
      </p:pic>
      <p:sp>
        <p:nvSpPr>
          <p:cNvPr id="11" name="Rettangolo 10"/>
          <p:cNvSpPr/>
          <p:nvPr/>
        </p:nvSpPr>
        <p:spPr>
          <a:xfrm>
            <a:off x="2214546" y="0"/>
            <a:ext cx="46939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Nel 1603 muore Elisabetta I Tudor, senza </a:t>
            </a:r>
            <a:r>
              <a:rPr lang="it-IT" dirty="0" err="1" smtClean="0"/>
              <a:t>eredi…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857356" y="214296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/>
              <a:t>Giacomo I Stuart (1603-25)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714348" y="1142990"/>
            <a:ext cx="5715040" cy="1631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000" dirty="0"/>
              <a:t>Cerca di </a:t>
            </a:r>
            <a:r>
              <a:rPr lang="it-IT" sz="2000" b="1" u="sng" dirty="0"/>
              <a:t>unificare</a:t>
            </a:r>
            <a:r>
              <a:rPr lang="it-IT" sz="2000" dirty="0"/>
              <a:t> giuridicamente e religiosamente </a:t>
            </a:r>
            <a:r>
              <a:rPr lang="it-IT" sz="2000" b="1" dirty="0"/>
              <a:t>i tre regni</a:t>
            </a:r>
            <a:r>
              <a:rPr lang="it-IT" sz="2000" dirty="0"/>
              <a:t> di Scozia, Irlanda e Inghilterra (</a:t>
            </a:r>
            <a:r>
              <a:rPr lang="it-IT" sz="2000" i="1" dirty="0"/>
              <a:t>appoggiando la Chiesa anglicana</a:t>
            </a:r>
            <a:r>
              <a:rPr lang="it-IT" sz="2000" dirty="0"/>
              <a:t>, che gli permetteva, grazie ai vescovi, di controllare il territorio).</a:t>
            </a:r>
          </a:p>
          <a:p>
            <a:pPr lvl="1"/>
            <a:r>
              <a:rPr lang="it-IT" sz="2000" dirty="0" smtClean="0"/>
              <a:t>- Ciò </a:t>
            </a:r>
            <a:r>
              <a:rPr lang="it-IT" sz="2000" dirty="0"/>
              <a:t>provoca l’opposizione popolare.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714348" y="2928940"/>
            <a:ext cx="5643602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it-IT" sz="2000" dirty="0"/>
              <a:t>Cerca di concentrare il potere di governo nelle proprie mani, proponendo una </a:t>
            </a:r>
            <a:r>
              <a:rPr lang="it-IT" sz="2000" b="1" dirty="0"/>
              <a:t>politica assolutistica</a:t>
            </a:r>
            <a:r>
              <a:rPr lang="it-IT" sz="2000" dirty="0"/>
              <a:t> </a:t>
            </a:r>
            <a:r>
              <a:rPr lang="it-IT" sz="2000" dirty="0" smtClean="0"/>
              <a:t>(ricorda la Magna </a:t>
            </a:r>
            <a:r>
              <a:rPr lang="it-IT" sz="2000" dirty="0" err="1" smtClean="0"/>
              <a:t>Charta…</a:t>
            </a:r>
            <a:r>
              <a:rPr lang="it-IT" sz="2000" dirty="0" smtClean="0"/>
              <a:t>).</a:t>
            </a:r>
            <a:endParaRPr lang="it-IT" sz="2000" dirty="0"/>
          </a:p>
          <a:p>
            <a:pPr lvl="1"/>
            <a:r>
              <a:rPr lang="it-IT" sz="2000" dirty="0" smtClean="0"/>
              <a:t>- Ciò </a:t>
            </a:r>
            <a:r>
              <a:rPr lang="it-IT" sz="2000" dirty="0"/>
              <a:t>provoca lo scontro con il Parlamento.</a:t>
            </a:r>
          </a:p>
        </p:txBody>
      </p:sp>
      <p:pic>
        <p:nvPicPr>
          <p:cNvPr id="18434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1428742"/>
            <a:ext cx="1886296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1352</Words>
  <Application>Microsoft Office PowerPoint</Application>
  <PresentationFormat>Presentazione su schermo (16:9)</PresentationFormat>
  <Paragraphs>139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Gran Bretagna                               e Francia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 Bretagna                               e Francia</dc:title>
  <dc:creator>simone.dell@libero.it</dc:creator>
  <cp:lastModifiedBy>simone.dell@libero.it</cp:lastModifiedBy>
  <cp:revision>24</cp:revision>
  <dcterms:created xsi:type="dcterms:W3CDTF">2020-09-22T12:35:59Z</dcterms:created>
  <dcterms:modified xsi:type="dcterms:W3CDTF">2021-11-11T13:04:30Z</dcterms:modified>
</cp:coreProperties>
</file>